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2657" r:id="rId2"/>
    <p:sldId id="291" r:id="rId3"/>
    <p:sldId id="2660" r:id="rId4"/>
    <p:sldId id="2659" r:id="rId5"/>
    <p:sldId id="2687" r:id="rId6"/>
    <p:sldId id="314" r:id="rId7"/>
    <p:sldId id="2589" r:id="rId8"/>
    <p:sldId id="2656" r:id="rId9"/>
    <p:sldId id="2695" r:id="rId10"/>
    <p:sldId id="2619" r:id="rId11"/>
    <p:sldId id="2637" r:id="rId12"/>
    <p:sldId id="2638" r:id="rId13"/>
    <p:sldId id="2668" r:id="rId14"/>
    <p:sldId id="2662" r:id="rId15"/>
    <p:sldId id="2688" r:id="rId16"/>
    <p:sldId id="2661" r:id="rId17"/>
    <p:sldId id="2663" r:id="rId18"/>
    <p:sldId id="2665" r:id="rId19"/>
    <p:sldId id="2674" r:id="rId20"/>
    <p:sldId id="2677" r:id="rId21"/>
    <p:sldId id="2670" r:id="rId22"/>
    <p:sldId id="2679" r:id="rId23"/>
    <p:sldId id="2683" r:id="rId24"/>
    <p:sldId id="2685" r:id="rId25"/>
    <p:sldId id="2684" r:id="rId26"/>
    <p:sldId id="2686" r:id="rId27"/>
    <p:sldId id="2669" r:id="rId28"/>
    <p:sldId id="333" r:id="rId29"/>
    <p:sldId id="343" r:id="rId30"/>
    <p:sldId id="2689" r:id="rId31"/>
    <p:sldId id="2622" r:id="rId32"/>
    <p:sldId id="2690" r:id="rId33"/>
    <p:sldId id="2693" r:id="rId34"/>
    <p:sldId id="313" r:id="rId35"/>
    <p:sldId id="2691" r:id="rId36"/>
    <p:sldId id="2692" r:id="rId37"/>
    <p:sldId id="2592" r:id="rId3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BDC07C6-ACA0-4C49-8048-8E240EAF1116}">
          <p14:sldIdLst>
            <p14:sldId id="2657"/>
            <p14:sldId id="291"/>
            <p14:sldId id="2660"/>
            <p14:sldId id="2659"/>
            <p14:sldId id="2687"/>
            <p14:sldId id="314"/>
            <p14:sldId id="2589"/>
            <p14:sldId id="2656"/>
            <p14:sldId id="2695"/>
            <p14:sldId id="2619"/>
            <p14:sldId id="2637"/>
            <p14:sldId id="2638"/>
            <p14:sldId id="2668"/>
          </p14:sldIdLst>
        </p14:section>
        <p14:section name="SEAL4 Cloud" id="{DDF514C5-2B51-41DF-B603-95BC00461D90}">
          <p14:sldIdLst>
            <p14:sldId id="2662"/>
            <p14:sldId id="2688"/>
            <p14:sldId id="2661"/>
            <p14:sldId id="2663"/>
            <p14:sldId id="2665"/>
            <p14:sldId id="2674"/>
            <p14:sldId id="2677"/>
          </p14:sldIdLst>
        </p14:section>
        <p14:section name="IPCEI-CIS (Suzeck)" id="{4E866D0A-C063-4522-AC34-EF41FFDABF56}">
          <p14:sldIdLst>
            <p14:sldId id="2670"/>
            <p14:sldId id="2679"/>
            <p14:sldId id="2683"/>
            <p14:sldId id="2685"/>
            <p14:sldId id="2684"/>
            <p14:sldId id="2686"/>
          </p14:sldIdLst>
        </p14:section>
        <p14:section name="LoliPoP (Horizon Europe)" id="{6697ED9C-67D3-4CA1-8830-94AA5DE3D92E}">
          <p14:sldIdLst>
            <p14:sldId id="2669"/>
            <p14:sldId id="333"/>
            <p14:sldId id="343"/>
            <p14:sldId id="2689"/>
            <p14:sldId id="2622"/>
            <p14:sldId id="2690"/>
            <p14:sldId id="2693"/>
            <p14:sldId id="313"/>
            <p14:sldId id="2691"/>
            <p14:sldId id="2692"/>
            <p14:sldId id="2592"/>
          </p14:sldIdLst>
        </p14:section>
      </p14:sectionLst>
    </p:ext>
    <p:ext uri="{EFAFB233-063F-42B5-8137-9DF3F51BA10A}">
      <p15:sldGuideLst xmlns:p15="http://schemas.microsoft.com/office/powerpoint/2012/main">
        <p15:guide id="4" orient="horz" pos="142" userDrawn="1">
          <p15:clr>
            <a:srgbClr val="A4A3A4"/>
          </p15:clr>
        </p15:guide>
        <p15:guide id="5" pos="7174" userDrawn="1">
          <p15:clr>
            <a:srgbClr val="A4A3A4"/>
          </p15:clr>
        </p15:guide>
        <p15:guide id="6" orient="horz" pos="3317" userDrawn="1">
          <p15:clr>
            <a:srgbClr val="A4A3A4"/>
          </p15:clr>
        </p15:guide>
        <p15:guide id="7" orient="horz" pos="2137" userDrawn="1">
          <p15:clr>
            <a:srgbClr val="A4A3A4"/>
          </p15:clr>
        </p15:guide>
        <p15:guide id="8" orient="horz" pos="3498" userDrawn="1">
          <p15:clr>
            <a:srgbClr val="A4A3A4"/>
          </p15:clr>
        </p15:guide>
        <p15:guide id="9" orient="horz" pos="36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ina Rönnfeld-Pters" initials="CRP" lastIdx="7" clrIdx="0">
    <p:extLst>
      <p:ext uri="{19B8F6BF-5375-455C-9EA6-DF929625EA0E}">
        <p15:presenceInfo xmlns:p15="http://schemas.microsoft.com/office/powerpoint/2012/main" userId="Carina Rönnfeld-Pt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9D18E"/>
    <a:srgbClr val="565656"/>
    <a:srgbClr val="005598"/>
    <a:srgbClr val="FFCCCC"/>
    <a:srgbClr val="008000"/>
    <a:srgbClr val="FF6600"/>
    <a:srgbClr val="0070C0"/>
    <a:srgbClr val="000000"/>
    <a:srgbClr val="0035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68" autoAdjust="0"/>
  </p:normalViewPr>
  <p:slideViewPr>
    <p:cSldViewPr snapToGrid="0">
      <p:cViewPr varScale="1">
        <p:scale>
          <a:sx n="82" d="100"/>
          <a:sy n="82" d="100"/>
        </p:scale>
        <p:origin x="40" y="312"/>
      </p:cViewPr>
      <p:guideLst>
        <p:guide orient="horz" pos="142"/>
        <p:guide pos="7174"/>
        <p:guide orient="horz" pos="3317"/>
        <p:guide orient="horz" pos="2137"/>
        <p:guide orient="horz" pos="3498"/>
        <p:guide orient="horz" pos="3680"/>
      </p:guideLst>
    </p:cSldViewPr>
  </p:slideViewPr>
  <p:outlineViewPr>
    <p:cViewPr>
      <p:scale>
        <a:sx n="25" d="100"/>
        <a:sy n="25" d="100"/>
      </p:scale>
      <p:origin x="0" y="-1744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22" d="100"/>
          <a:sy n="122" d="100"/>
        </p:scale>
        <p:origin x="493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d-ID"/>
              <a:t>SYSGO Company presentation</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9B4285-59A8-4CA0-B8E2-0E9A4E161488}" type="datetimeFigureOut">
              <a:rPr lang="id-ID" smtClean="0"/>
              <a:t>10/07/2024</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d-ID"/>
              <a:t>(C) SYSGO | public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FCBE-7623-407C-9F62-D0E4505BEB58}" type="slidenum">
              <a:rPr lang="id-ID" smtClean="0"/>
              <a:t>‹#›</a:t>
            </a:fld>
            <a:endParaRPr lang="id-ID"/>
          </a:p>
        </p:txBody>
      </p:sp>
    </p:spTree>
    <p:extLst>
      <p:ext uri="{BB962C8B-B14F-4D97-AF65-F5344CB8AC3E}">
        <p14:creationId xmlns:p14="http://schemas.microsoft.com/office/powerpoint/2010/main" val="385254176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r>
              <a:rPr lang="id-ID"/>
              <a:t>SYSGO Company presentation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3B8FC651-5F27-4E39-B1B7-5F868A969F54}" type="datetimeFigureOut">
              <a:rPr lang="id-ID" smtClean="0"/>
              <a:pPr/>
              <a:t>10/07/2024</a:t>
            </a:fld>
            <a:endParaRPr lang="id-ID"/>
          </a:p>
        </p:txBody>
      </p:sp>
      <p:sp>
        <p:nvSpPr>
          <p:cNvPr id="4" name="Slide Image Placeholder 3"/>
          <p:cNvSpPr>
            <a:spLocks noGrp="1" noRot="1" noChangeAspect="1"/>
          </p:cNvSpPr>
          <p:nvPr>
            <p:ph type="sldImg" idx="2"/>
          </p:nvPr>
        </p:nvSpPr>
        <p:spPr>
          <a:xfrm>
            <a:off x="685800" y="559231"/>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3745773"/>
            <a:ext cx="5486400" cy="48389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r>
              <a:rPr lang="id-ID"/>
              <a:t>(C) SYSGO | public</a:t>
            </a:r>
            <a:endParaRPr lang="id-ID"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637A83DF-CF9C-45E4-A3FD-A61FF2402A9B}" type="slidenum">
              <a:rPr lang="id-ID" smtClean="0"/>
              <a:pPr/>
              <a:t>‹#›</a:t>
            </a:fld>
            <a:endParaRPr lang="id-ID"/>
          </a:p>
        </p:txBody>
      </p:sp>
    </p:spTree>
    <p:extLst>
      <p:ext uri="{BB962C8B-B14F-4D97-AF65-F5344CB8AC3E}">
        <p14:creationId xmlns:p14="http://schemas.microsoft.com/office/powerpoint/2010/main" val="2523489082"/>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inkedin.com/groups/8738146/"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sysgo.com/services/knowledge-center/" TargetMode="External"/><Relationship Id="rId5" Type="http://schemas.openxmlformats.org/officeDocument/2006/relationships/hyperlink" Target="https://www.youtube.com/watch?v=x5YUhbKTXbA&amp;feature=youtu.be" TargetMode="External"/><Relationship Id="rId4" Type="http://schemas.openxmlformats.org/officeDocument/2006/relationships/hyperlink" Target="https://www.sysgo.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nformation_security"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Multiple_Independent_Levels_of_Securit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4" name="Foliennummernplatzhalter 3"/>
          <p:cNvSpPr>
            <a:spLocks noGrp="1"/>
          </p:cNvSpPr>
          <p:nvPr>
            <p:ph type="sldNum" sz="quarter" idx="5"/>
          </p:nvPr>
        </p:nvSpPr>
        <p:spPr/>
        <p:txBody>
          <a:bodyPr/>
          <a:lstStyle/>
          <a:p>
            <a:fld id="{637A83DF-CF9C-45E4-A3FD-A61FF2402A9B}" type="slidenum">
              <a:rPr lang="id-ID" smtClean="0"/>
              <a:t>1</a:t>
            </a:fld>
            <a:endParaRPr lang="id-ID"/>
          </a:p>
        </p:txBody>
      </p:sp>
      <p:sp>
        <p:nvSpPr>
          <p:cNvPr id="5" name="Fußzeilenplatzhalter 4">
            <a:extLst>
              <a:ext uri="{FF2B5EF4-FFF2-40B4-BE49-F238E27FC236}">
                <a16:creationId xmlns:a16="http://schemas.microsoft.com/office/drawing/2014/main" id="{3568865D-0CDD-4148-87B0-319C3EAD5ABF}"/>
              </a:ext>
            </a:extLst>
          </p:cNvPr>
          <p:cNvSpPr>
            <a:spLocks noGrp="1"/>
          </p:cNvSpPr>
          <p:nvPr>
            <p:ph type="ftr" sz="quarter" idx="4"/>
          </p:nvPr>
        </p:nvSpPr>
        <p:spPr/>
        <p:txBody>
          <a:bodyPr/>
          <a:lstStyle/>
          <a:p>
            <a:r>
              <a:rPr lang="id-ID"/>
              <a:t>(C) SYSGO | public</a:t>
            </a:r>
            <a:endParaRPr lang="id-ID" dirty="0"/>
          </a:p>
        </p:txBody>
      </p:sp>
      <p:sp>
        <p:nvSpPr>
          <p:cNvPr id="6" name="Kopfzeilenplatzhalter 5">
            <a:extLst>
              <a:ext uri="{FF2B5EF4-FFF2-40B4-BE49-F238E27FC236}">
                <a16:creationId xmlns:a16="http://schemas.microsoft.com/office/drawing/2014/main" id="{33428BB7-F446-4A21-9CFC-05C383296BB3}"/>
              </a:ext>
            </a:extLst>
          </p:cNvPr>
          <p:cNvSpPr>
            <a:spLocks noGrp="1"/>
          </p:cNvSpPr>
          <p:nvPr>
            <p:ph type="hdr" sz="quarter"/>
          </p:nvPr>
        </p:nvSpPr>
        <p:spPr/>
        <p:txBody>
          <a:bodyPr/>
          <a:lstStyle/>
          <a:p>
            <a:r>
              <a:rPr lang="id-ID"/>
              <a:t>SYSGO Company presentation</a:t>
            </a:r>
          </a:p>
        </p:txBody>
      </p:sp>
      <p:sp>
        <p:nvSpPr>
          <p:cNvPr id="3" name="Notizenplatzhalter 2">
            <a:extLst>
              <a:ext uri="{FF2B5EF4-FFF2-40B4-BE49-F238E27FC236}">
                <a16:creationId xmlns:a16="http://schemas.microsoft.com/office/drawing/2014/main" id="{F16FB65B-623E-45B8-9531-619D1292EC0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93691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588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DAE4B702-0125-43D7-A4B1-AA242910126E}" type="slidenum">
              <a:rPr lang="de-DE" smtClean="0"/>
              <a:pPr>
                <a:defRPr/>
              </a:pPr>
              <a:t>29</a:t>
            </a:fld>
            <a:endParaRPr lang="de-DE"/>
          </a:p>
        </p:txBody>
      </p:sp>
    </p:spTree>
    <p:extLst>
      <p:ext uri="{BB962C8B-B14F-4D97-AF65-F5344CB8AC3E}">
        <p14:creationId xmlns:p14="http://schemas.microsoft.com/office/powerpoint/2010/main" val="71550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4" name="Foliennummernplatzhalter 3"/>
          <p:cNvSpPr>
            <a:spLocks noGrp="1"/>
          </p:cNvSpPr>
          <p:nvPr>
            <p:ph type="sldNum" sz="quarter" idx="5"/>
          </p:nvPr>
        </p:nvSpPr>
        <p:spPr/>
        <p:txBody>
          <a:bodyPr/>
          <a:lstStyle/>
          <a:p>
            <a:fld id="{637A83DF-CF9C-45E4-A3FD-A61FF2402A9B}" type="slidenum">
              <a:rPr lang="id-ID" smtClean="0"/>
              <a:t>37</a:t>
            </a:fld>
            <a:endParaRPr lang="id-ID"/>
          </a:p>
        </p:txBody>
      </p:sp>
      <p:sp>
        <p:nvSpPr>
          <p:cNvPr id="5" name="Notizenplatzhalter 2">
            <a:extLst>
              <a:ext uri="{FF2B5EF4-FFF2-40B4-BE49-F238E27FC236}">
                <a16:creationId xmlns:a16="http://schemas.microsoft.com/office/drawing/2014/main" id="{5179DD1D-238C-43CF-9134-C1F55D0C655F}"/>
              </a:ext>
            </a:extLst>
          </p:cNvPr>
          <p:cNvSpPr txBox="1">
            <a:spLocks/>
          </p:cNvSpPr>
          <p:nvPr/>
        </p:nvSpPr>
        <p:spPr>
          <a:xfrm>
            <a:off x="685800" y="3745773"/>
            <a:ext cx="5486400" cy="4838995"/>
          </a:xfrm>
          <a:prstGeom prst="rect">
            <a:avLst/>
          </a:prstGeom>
        </p:spPr>
        <p:txBody>
          <a:bodyPr vert="horz" lIns="91440" tIns="45720" rIns="91440" bIns="45720" rtlCol="0"/>
          <a:lst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b="1" dirty="0"/>
              <a:t>About SYSGO</a:t>
            </a:r>
            <a:endParaRPr lang="de-DE" dirty="0"/>
          </a:p>
          <a:p>
            <a:pPr marL="180975" indent="0">
              <a:buFont typeface="Arial" panose="020B0604020202020204" pitchFamily="34" charset="0"/>
              <a:buNone/>
            </a:pPr>
            <a:br>
              <a:rPr lang="en-US" dirty="0"/>
            </a:br>
            <a:r>
              <a:rPr lang="en-US" dirty="0"/>
              <a:t>SYSGO is the leading European manufacturer of embedded operating systems, supporting safety and security critical applications in the aerospace, automotive, railway and IIoT industries for more than 25 years. The company develops and maintains PikeOS®, the world's first SIL 4 certified real-time operating system and hypervisor on multi-core. SYSGO's PikeOS separation kernel has been certified according to Common Criteria EAL 3+ and is currently the only real-time operating system worldwide that holds a CC certification for its separation performance. Also being certified to the strictest safety standards such as IEC 61508, EN 5018 and ISO 26262, PikeOS® enables application development following the “Safe &amp; Secure by Design" principle. For less critical systems, SYSGO also offers </a:t>
            </a:r>
            <a:r>
              <a:rPr lang="en-US" dirty="0" err="1"/>
              <a:t>ELinOS</a:t>
            </a:r>
            <a:r>
              <a:rPr lang="en-US" dirty="0"/>
              <a:t>, an industrial grade Linux distribution with real-time extensions for embedded systems.</a:t>
            </a:r>
            <a:br>
              <a:rPr lang="en-US" dirty="0"/>
            </a:br>
            <a:endParaRPr lang="de-DE" dirty="0"/>
          </a:p>
          <a:p>
            <a:pPr marL="180975" indent="0">
              <a:buFont typeface="Arial" panose="020B0604020202020204" pitchFamily="34" charset="0"/>
              <a:buNone/>
            </a:pPr>
            <a:r>
              <a:rPr lang="en-US" dirty="0"/>
              <a:t>SYSGO works closely with customers throughout the product life cycle and supports clients such as Samsung, Airbus, Thales, Continental, etc. in the formal certification of software according to international standards for functional safety and IT security. Headquartered in Klein-Winternheim near Frankfurt, Germany, SYSGO has subsidiaries in France, the Czech Republic and the UK and maintains a world-wide distribution network. The company is part of the European Thales Group.</a:t>
            </a:r>
            <a:br>
              <a:rPr lang="en-US" dirty="0"/>
            </a:br>
            <a:endParaRPr lang="de-DE" dirty="0"/>
          </a:p>
          <a:p>
            <a:pPr marL="180975" indent="0">
              <a:buFont typeface="Arial" panose="020B0604020202020204" pitchFamily="34" charset="0"/>
              <a:buNone/>
            </a:pPr>
            <a:r>
              <a:rPr lang="en-US" dirty="0"/>
              <a:t>For further information please join our LinkedIn group "Certified RTOS" </a:t>
            </a:r>
            <a:r>
              <a:rPr lang="en-US" dirty="0">
                <a:hlinkClick r:id="rId3"/>
              </a:rPr>
              <a:t>https://www.linkedin.com/groups/8738146/</a:t>
            </a:r>
            <a:r>
              <a:rPr lang="en-US" dirty="0"/>
              <a:t> or visit us at </a:t>
            </a:r>
            <a:r>
              <a:rPr lang="en-US" dirty="0">
                <a:hlinkClick r:id="rId4"/>
              </a:rPr>
              <a:t>https://www.sysgo.com/</a:t>
            </a:r>
            <a:r>
              <a:rPr lang="en-US" dirty="0"/>
              <a:t> </a:t>
            </a:r>
            <a:br>
              <a:rPr lang="en-US" dirty="0"/>
            </a:br>
            <a:br>
              <a:rPr lang="en-US" dirty="0"/>
            </a:br>
            <a:r>
              <a:rPr lang="en-US" dirty="0"/>
              <a:t>Company Movie (in EN, DE, FR) can be seen here:</a:t>
            </a:r>
          </a:p>
          <a:p>
            <a:pPr marL="180975" indent="0">
              <a:buNone/>
            </a:pPr>
            <a:r>
              <a:rPr lang="de-DE" dirty="0">
                <a:hlinkClick r:id="rId5"/>
              </a:rPr>
              <a:t>https://www.youtube.com/watch?v=x5YUhbKTXbA&amp;feature=youtu.be</a:t>
            </a:r>
            <a:endParaRPr lang="de-DE" dirty="0"/>
          </a:p>
          <a:p>
            <a:pPr marL="180975" indent="0">
              <a:buNone/>
            </a:pPr>
            <a:endParaRPr lang="de-DE" dirty="0"/>
          </a:p>
          <a:p>
            <a:pPr marL="180975" indent="0">
              <a:buNone/>
            </a:pPr>
            <a:r>
              <a:rPr lang="de-DE" dirty="0"/>
              <a:t>SYSGO </a:t>
            </a:r>
            <a:r>
              <a:rPr lang="de-DE" dirty="0" err="1"/>
              <a:t>knowledge</a:t>
            </a:r>
            <a:r>
              <a:rPr lang="de-DE" dirty="0"/>
              <a:t> </a:t>
            </a:r>
            <a:r>
              <a:rPr lang="de-DE" dirty="0" err="1"/>
              <a:t>center</a:t>
            </a:r>
            <a:r>
              <a:rPr lang="de-DE" dirty="0"/>
              <a:t>:</a:t>
            </a:r>
          </a:p>
          <a:p>
            <a:pPr marL="180975" indent="0">
              <a:buNone/>
            </a:pPr>
            <a:r>
              <a:rPr lang="de-DE" dirty="0">
                <a:hlinkClick r:id="rId6"/>
              </a:rPr>
              <a:t>https://www.sysgo.com/services/knowledge-center/</a:t>
            </a:r>
            <a:endParaRPr lang="de-DE" dirty="0"/>
          </a:p>
        </p:txBody>
      </p:sp>
      <p:sp>
        <p:nvSpPr>
          <p:cNvPr id="6" name="Fußzeilenplatzhalter 5">
            <a:extLst>
              <a:ext uri="{FF2B5EF4-FFF2-40B4-BE49-F238E27FC236}">
                <a16:creationId xmlns:a16="http://schemas.microsoft.com/office/drawing/2014/main" id="{EDE7E1EF-CF54-4833-B086-E3F7086AA9B0}"/>
              </a:ext>
            </a:extLst>
          </p:cNvPr>
          <p:cNvSpPr>
            <a:spLocks noGrp="1"/>
          </p:cNvSpPr>
          <p:nvPr>
            <p:ph type="ftr" sz="quarter" idx="4"/>
          </p:nvPr>
        </p:nvSpPr>
        <p:spPr/>
        <p:txBody>
          <a:bodyPr/>
          <a:lstStyle/>
          <a:p>
            <a:r>
              <a:rPr lang="id-ID"/>
              <a:t>(C) SYSGO | public</a:t>
            </a:r>
            <a:endParaRPr lang="id-ID" dirty="0"/>
          </a:p>
        </p:txBody>
      </p:sp>
      <p:sp>
        <p:nvSpPr>
          <p:cNvPr id="7" name="Kopfzeilenplatzhalter 6">
            <a:extLst>
              <a:ext uri="{FF2B5EF4-FFF2-40B4-BE49-F238E27FC236}">
                <a16:creationId xmlns:a16="http://schemas.microsoft.com/office/drawing/2014/main" id="{240C87D0-1056-459D-AE20-C4DC6F39B795}"/>
              </a:ext>
            </a:extLst>
          </p:cNvPr>
          <p:cNvSpPr>
            <a:spLocks noGrp="1"/>
          </p:cNvSpPr>
          <p:nvPr>
            <p:ph type="hdr" sz="quarter"/>
          </p:nvPr>
        </p:nvSpPr>
        <p:spPr/>
        <p:txBody>
          <a:bodyPr/>
          <a:lstStyle/>
          <a:p>
            <a:r>
              <a:rPr lang="id-ID"/>
              <a:t>SYSGO Company presentation</a:t>
            </a:r>
          </a:p>
        </p:txBody>
      </p:sp>
    </p:spTree>
    <p:extLst>
      <p:ext uri="{BB962C8B-B14F-4D97-AF65-F5344CB8AC3E}">
        <p14:creationId xmlns:p14="http://schemas.microsoft.com/office/powerpoint/2010/main" val="371783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262991A-D88A-415F-AA3F-DF12C52C61BF}" type="slidenum">
              <a:rPr lang="ko-KR" altLang="en-US" smtClean="0"/>
              <a:t>2</a:t>
            </a:fld>
            <a:endParaRPr lang="ko-KR" altLang="en-US"/>
          </a:p>
        </p:txBody>
      </p:sp>
    </p:spTree>
    <p:extLst>
      <p:ext uri="{BB962C8B-B14F-4D97-AF65-F5344CB8AC3E}">
        <p14:creationId xmlns:p14="http://schemas.microsoft.com/office/powerpoint/2010/main" val="60823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3" name="Notizenplatzhalter 2"/>
          <p:cNvSpPr>
            <a:spLocks noGrp="1"/>
          </p:cNvSpPr>
          <p:nvPr>
            <p:ph type="body" idx="1"/>
          </p:nvPr>
        </p:nvSpPr>
        <p:spPr/>
        <p:txBody>
          <a:bodyPr/>
          <a:lstStyle/>
          <a:p>
            <a:endParaRPr lang="de-DE"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37A83DF-CF9C-45E4-A3FD-A61FF2402A9B}" type="slidenum">
              <a:rPr lang="id-ID" smtClean="0"/>
              <a:t>6</a:t>
            </a:fld>
            <a:endParaRPr lang="id-ID"/>
          </a:p>
        </p:txBody>
      </p:sp>
      <p:sp>
        <p:nvSpPr>
          <p:cNvPr id="5" name="Fußzeilenplatzhalter 4">
            <a:extLst>
              <a:ext uri="{FF2B5EF4-FFF2-40B4-BE49-F238E27FC236}">
                <a16:creationId xmlns:a16="http://schemas.microsoft.com/office/drawing/2014/main" id="{10A5E27A-D5FF-46CB-8304-6F4CA8656625}"/>
              </a:ext>
            </a:extLst>
          </p:cNvPr>
          <p:cNvSpPr>
            <a:spLocks noGrp="1"/>
          </p:cNvSpPr>
          <p:nvPr>
            <p:ph type="ftr" sz="quarter" idx="4"/>
          </p:nvPr>
        </p:nvSpPr>
        <p:spPr/>
        <p:txBody>
          <a:bodyPr/>
          <a:lstStyle/>
          <a:p>
            <a:r>
              <a:rPr lang="id-ID"/>
              <a:t>(C) SYSGO | public</a:t>
            </a:r>
            <a:endParaRPr lang="id-ID" dirty="0"/>
          </a:p>
        </p:txBody>
      </p:sp>
      <p:sp>
        <p:nvSpPr>
          <p:cNvPr id="6" name="Kopfzeilenplatzhalter 5">
            <a:extLst>
              <a:ext uri="{FF2B5EF4-FFF2-40B4-BE49-F238E27FC236}">
                <a16:creationId xmlns:a16="http://schemas.microsoft.com/office/drawing/2014/main" id="{1B3F6969-201F-488F-BC70-3A3DCC98DF89}"/>
              </a:ext>
            </a:extLst>
          </p:cNvPr>
          <p:cNvSpPr>
            <a:spLocks noGrp="1"/>
          </p:cNvSpPr>
          <p:nvPr>
            <p:ph type="hdr" sz="quarter"/>
          </p:nvPr>
        </p:nvSpPr>
        <p:spPr/>
        <p:txBody>
          <a:bodyPr/>
          <a:lstStyle/>
          <a:p>
            <a:r>
              <a:rPr lang="id-ID"/>
              <a:t>SYSGO Company presentation</a:t>
            </a:r>
          </a:p>
        </p:txBody>
      </p:sp>
    </p:spTree>
    <p:extLst>
      <p:ext uri="{BB962C8B-B14F-4D97-AF65-F5344CB8AC3E}">
        <p14:creationId xmlns:p14="http://schemas.microsoft.com/office/powerpoint/2010/main" val="310760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3" name="Notizenplatzhalter 2"/>
          <p:cNvSpPr>
            <a:spLocks noGrp="1"/>
          </p:cNvSpPr>
          <p:nvPr>
            <p:ph type="body" idx="1"/>
          </p:nvPr>
        </p:nvSpPr>
        <p:spPr/>
        <p:txBody>
          <a:bodyPr/>
          <a:lstStyle/>
          <a:p>
            <a:endParaRPr lang="de-DE"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37A83DF-CF9C-45E4-A3FD-A61FF2402A9B}" type="slidenum">
              <a:rPr lang="id-ID" smtClean="0"/>
              <a:t>7</a:t>
            </a:fld>
            <a:endParaRPr lang="id-ID"/>
          </a:p>
        </p:txBody>
      </p:sp>
      <p:sp>
        <p:nvSpPr>
          <p:cNvPr id="5" name="Fußzeilenplatzhalter 4">
            <a:extLst>
              <a:ext uri="{FF2B5EF4-FFF2-40B4-BE49-F238E27FC236}">
                <a16:creationId xmlns:a16="http://schemas.microsoft.com/office/drawing/2014/main" id="{10A5E27A-D5FF-46CB-8304-6F4CA8656625}"/>
              </a:ext>
            </a:extLst>
          </p:cNvPr>
          <p:cNvSpPr>
            <a:spLocks noGrp="1"/>
          </p:cNvSpPr>
          <p:nvPr>
            <p:ph type="ftr" sz="quarter" idx="4"/>
          </p:nvPr>
        </p:nvSpPr>
        <p:spPr/>
        <p:txBody>
          <a:bodyPr/>
          <a:lstStyle/>
          <a:p>
            <a:r>
              <a:rPr lang="id-ID"/>
              <a:t>(C) SYSGO | public</a:t>
            </a:r>
            <a:endParaRPr lang="id-ID" dirty="0"/>
          </a:p>
        </p:txBody>
      </p:sp>
      <p:sp>
        <p:nvSpPr>
          <p:cNvPr id="6" name="Kopfzeilenplatzhalter 5">
            <a:extLst>
              <a:ext uri="{FF2B5EF4-FFF2-40B4-BE49-F238E27FC236}">
                <a16:creationId xmlns:a16="http://schemas.microsoft.com/office/drawing/2014/main" id="{1B3F6969-201F-488F-BC70-3A3DCC98DF89}"/>
              </a:ext>
            </a:extLst>
          </p:cNvPr>
          <p:cNvSpPr>
            <a:spLocks noGrp="1"/>
          </p:cNvSpPr>
          <p:nvPr>
            <p:ph type="hdr" sz="quarter"/>
          </p:nvPr>
        </p:nvSpPr>
        <p:spPr/>
        <p:txBody>
          <a:bodyPr/>
          <a:lstStyle/>
          <a:p>
            <a:r>
              <a:rPr lang="id-ID"/>
              <a:t>SYSGO Company presentation</a:t>
            </a:r>
          </a:p>
        </p:txBody>
      </p:sp>
    </p:spTree>
    <p:extLst>
      <p:ext uri="{BB962C8B-B14F-4D97-AF65-F5344CB8AC3E}">
        <p14:creationId xmlns:p14="http://schemas.microsoft.com/office/powerpoint/2010/main" val="2914775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3" name="Notizenplatzhalter 2"/>
          <p:cNvSpPr>
            <a:spLocks noGrp="1"/>
          </p:cNvSpPr>
          <p:nvPr>
            <p:ph type="body" idx="1"/>
          </p:nvPr>
        </p:nvSpPr>
        <p:spPr/>
        <p:txBody>
          <a:bodyPr/>
          <a:lstStyle/>
          <a:p>
            <a:pPr marL="0" indent="0">
              <a:buNone/>
            </a:pPr>
            <a:r>
              <a:rPr lang="de-DE" dirty="0"/>
              <a:t>BUT </a:t>
            </a:r>
            <a:r>
              <a:rPr lang="de-DE" dirty="0" err="1"/>
              <a:t>how</a:t>
            </a:r>
            <a:r>
              <a:rPr lang="de-DE" dirty="0"/>
              <a:t> </a:t>
            </a:r>
            <a:r>
              <a:rPr lang="de-DE" dirty="0" err="1"/>
              <a:t>to</a:t>
            </a:r>
            <a:r>
              <a:rPr lang="de-DE" dirty="0"/>
              <a:t> </a:t>
            </a:r>
            <a:r>
              <a:rPr lang="de-DE" dirty="0" err="1"/>
              <a:t>make</a:t>
            </a:r>
            <a:r>
              <a:rPr lang="de-DE" dirty="0"/>
              <a:t> </a:t>
            </a:r>
            <a:r>
              <a:rPr lang="de-DE" dirty="0" err="1"/>
              <a:t>more</a:t>
            </a:r>
            <a:r>
              <a:rPr lang="de-DE" dirty="0"/>
              <a:t> </a:t>
            </a:r>
            <a:r>
              <a:rPr lang="de-DE" dirty="0" err="1"/>
              <a:t>safe</a:t>
            </a:r>
            <a:r>
              <a:rPr lang="de-DE" dirty="0"/>
              <a:t> and </a:t>
            </a:r>
            <a:r>
              <a:rPr lang="de-DE" dirty="0" err="1"/>
              <a:t>secure</a:t>
            </a:r>
            <a:r>
              <a:rPr lang="de-DE" dirty="0"/>
              <a:t> </a:t>
            </a:r>
            <a:r>
              <a:rPr lang="de-DE" dirty="0" err="1"/>
              <a:t>systems</a:t>
            </a:r>
            <a:r>
              <a:rPr lang="de-DE" dirty="0"/>
              <a:t>? </a:t>
            </a:r>
            <a:r>
              <a:rPr lang="de-DE" dirty="0" err="1"/>
              <a:t>One</a:t>
            </a:r>
            <a:r>
              <a:rPr lang="de-DE" dirty="0"/>
              <a:t> </a:t>
            </a:r>
            <a:r>
              <a:rPr lang="de-DE" dirty="0" err="1"/>
              <a:t>approach</a:t>
            </a:r>
            <a:r>
              <a:rPr lang="de-DE" dirty="0"/>
              <a:t> </a:t>
            </a:r>
            <a:r>
              <a:rPr lang="de-DE" dirty="0" err="1"/>
              <a:t>is</a:t>
            </a:r>
            <a:r>
              <a:rPr lang="de-DE" dirty="0"/>
              <a:t> </a:t>
            </a:r>
            <a:r>
              <a:rPr lang="de-DE" dirty="0" err="1"/>
              <a:t>using</a:t>
            </a:r>
            <a:r>
              <a:rPr lang="de-DE" dirty="0"/>
              <a:t> a MILS </a:t>
            </a:r>
            <a:r>
              <a:rPr lang="de-DE" dirty="0" err="1"/>
              <a:t>system</a:t>
            </a:r>
            <a:r>
              <a:rPr lang="de-DE" dirty="0"/>
              <a:t>. </a:t>
            </a:r>
          </a:p>
          <a:p>
            <a:pPr marL="0" indent="0">
              <a:buNone/>
            </a:pPr>
            <a:r>
              <a:rPr lang="de-DE" dirty="0"/>
              <a:t>MILS </a:t>
            </a:r>
            <a:r>
              <a:rPr lang="de-DE" dirty="0" err="1"/>
              <a:t>means</a:t>
            </a:r>
            <a:r>
              <a:rPr lang="de-DE" dirty="0"/>
              <a:t> </a:t>
            </a:r>
            <a:r>
              <a:rPr lang="en-US" dirty="0"/>
              <a:t>Multiple Independent Levels of Security and Safety which is the t</a:t>
            </a:r>
            <a:r>
              <a:rPr lang="de-DE" dirty="0" err="1"/>
              <a:t>echnical</a:t>
            </a:r>
            <a:r>
              <a:rPr lang="de-DE" dirty="0"/>
              <a:t> </a:t>
            </a:r>
            <a:r>
              <a:rPr lang="de-DE" dirty="0" err="1"/>
              <a:t>Foundation</a:t>
            </a:r>
            <a:r>
              <a:rPr lang="de-DE" dirty="0"/>
              <a:t> </a:t>
            </a:r>
            <a:r>
              <a:rPr lang="de-DE" dirty="0" err="1"/>
              <a:t>of</a:t>
            </a:r>
            <a:r>
              <a:rPr lang="de-DE" dirty="0"/>
              <a:t> </a:t>
            </a:r>
            <a:r>
              <a:rPr lang="de-DE" dirty="0" err="1"/>
              <a:t>PikeOS</a:t>
            </a:r>
            <a:r>
              <a:rPr lang="de-DE" dirty="0"/>
              <a:t>. </a:t>
            </a:r>
          </a:p>
          <a:p>
            <a:pPr marL="0" indent="0">
              <a:buNone/>
            </a:pPr>
            <a:endParaRPr lang="de-DE" dirty="0"/>
          </a:p>
          <a:p>
            <a:r>
              <a:rPr lang="de-DE" dirty="0" err="1"/>
              <a:t>It</a:t>
            </a:r>
            <a:r>
              <a:rPr lang="de-DE" dirty="0"/>
              <a:t> </a:t>
            </a:r>
            <a:r>
              <a:rPr lang="de-DE" dirty="0" err="1"/>
              <a:t>consists</a:t>
            </a:r>
            <a:r>
              <a:rPr lang="de-DE" dirty="0"/>
              <a:t> </a:t>
            </a:r>
            <a:r>
              <a:rPr lang="de-DE" dirty="0" err="1"/>
              <a:t>of</a:t>
            </a:r>
            <a:r>
              <a:rPr lang="de-DE" dirty="0"/>
              <a:t> a Special System Architecture </a:t>
            </a:r>
            <a:r>
              <a:rPr lang="de-DE" dirty="0" err="1"/>
              <a:t>with</a:t>
            </a:r>
            <a:r>
              <a:rPr lang="de-DE" dirty="0"/>
              <a:t> </a:t>
            </a:r>
            <a:r>
              <a:rPr lang="de-DE" dirty="0" err="1"/>
              <a:t>independent</a:t>
            </a:r>
            <a:r>
              <a:rPr lang="de-DE" dirty="0"/>
              <a:t> </a:t>
            </a:r>
            <a:r>
              <a:rPr lang="de-DE" dirty="0" err="1"/>
              <a:t>execution</a:t>
            </a:r>
            <a:r>
              <a:rPr lang="de-DE" dirty="0"/>
              <a:t> </a:t>
            </a:r>
            <a:r>
              <a:rPr lang="de-DE" dirty="0" err="1"/>
              <a:t>environments</a:t>
            </a:r>
            <a:r>
              <a:rPr lang="de-DE" dirty="0"/>
              <a:t>. &gt; so </a:t>
            </a:r>
            <a:r>
              <a:rPr lang="de-DE" dirty="0" err="1"/>
              <a:t>called</a:t>
            </a:r>
            <a:r>
              <a:rPr lang="de-DE" dirty="0"/>
              <a:t> </a:t>
            </a:r>
            <a:r>
              <a:rPr lang="de-DE" dirty="0" err="1"/>
              <a:t>partitions</a:t>
            </a:r>
            <a:r>
              <a:rPr lang="de-DE" dirty="0"/>
              <a:t>.</a:t>
            </a:r>
          </a:p>
          <a:p>
            <a:r>
              <a:rPr lang="de-DE" dirty="0" err="1"/>
              <a:t>Differences</a:t>
            </a:r>
            <a:r>
              <a:rPr lang="de-DE" dirty="0"/>
              <a:t>. Separation </a:t>
            </a:r>
            <a:r>
              <a:rPr lang="de-DE" dirty="0" err="1"/>
              <a:t>is</a:t>
            </a:r>
            <a:r>
              <a:rPr lang="de-DE" dirty="0"/>
              <a:t> </a:t>
            </a:r>
            <a:r>
              <a:rPr lang="de-DE" dirty="0" err="1"/>
              <a:t>done</a:t>
            </a:r>
            <a:r>
              <a:rPr lang="de-DE" dirty="0"/>
              <a:t> at </a:t>
            </a:r>
            <a:r>
              <a:rPr lang="de-DE" dirty="0" err="1"/>
              <a:t>system</a:t>
            </a:r>
            <a:r>
              <a:rPr lang="de-DE" dirty="0"/>
              <a:t> </a:t>
            </a:r>
            <a:r>
              <a:rPr lang="de-DE" dirty="0" err="1"/>
              <a:t>integration</a:t>
            </a:r>
            <a:r>
              <a:rPr lang="de-DE" dirty="0"/>
              <a:t> time. , </a:t>
            </a:r>
            <a:r>
              <a:rPr lang="de-DE" dirty="0" err="1"/>
              <a:t>access</a:t>
            </a:r>
            <a:r>
              <a:rPr lang="de-DE" dirty="0"/>
              <a:t> </a:t>
            </a:r>
            <a:r>
              <a:rPr lang="de-DE" dirty="0" err="1"/>
              <a:t>to</a:t>
            </a:r>
            <a:r>
              <a:rPr lang="de-DE" dirty="0"/>
              <a:t> network - </a:t>
            </a:r>
            <a:r>
              <a:rPr lang="de-DE" dirty="0" err="1"/>
              <a:t>there</a:t>
            </a:r>
            <a:r>
              <a:rPr lang="de-DE" dirty="0"/>
              <a:t> </a:t>
            </a:r>
            <a:r>
              <a:rPr lang="de-DE" dirty="0" err="1"/>
              <a:t>can</a:t>
            </a:r>
            <a:r>
              <a:rPr lang="de-DE" dirty="0"/>
              <a:t> </a:t>
            </a:r>
            <a:r>
              <a:rPr lang="de-DE" dirty="0" err="1"/>
              <a:t>be</a:t>
            </a:r>
            <a:r>
              <a:rPr lang="de-DE" dirty="0"/>
              <a:t> </a:t>
            </a:r>
            <a:r>
              <a:rPr lang="de-DE" dirty="0" err="1"/>
              <a:t>statically</a:t>
            </a:r>
            <a:r>
              <a:rPr lang="de-DE" dirty="0"/>
              <a:t> </a:t>
            </a:r>
            <a:r>
              <a:rPr lang="de-DE" dirty="0" err="1"/>
              <a:t>configured</a:t>
            </a:r>
            <a:r>
              <a:rPr lang="de-DE" dirty="0"/>
              <a:t> </a:t>
            </a:r>
          </a:p>
          <a:p>
            <a:r>
              <a:rPr lang="de-DE" dirty="0"/>
              <a:t>MILS </a:t>
            </a:r>
            <a:r>
              <a:rPr lang="de-DE" dirty="0" err="1"/>
              <a:t>system</a:t>
            </a:r>
            <a:r>
              <a:rPr lang="de-DE" dirty="0"/>
              <a:t> </a:t>
            </a:r>
            <a:r>
              <a:rPr lang="de-DE" dirty="0" err="1"/>
              <a:t>with</a:t>
            </a:r>
            <a:r>
              <a:rPr lang="de-DE" dirty="0"/>
              <a:t> 5 </a:t>
            </a:r>
            <a:r>
              <a:rPr lang="de-DE" dirty="0" err="1"/>
              <a:t>Partitions</a:t>
            </a:r>
            <a:r>
              <a:rPr lang="de-DE" dirty="0"/>
              <a:t>, </a:t>
            </a:r>
            <a:r>
              <a:rPr lang="de-DE" dirty="0" err="1"/>
              <a:t>Untrusted</a:t>
            </a:r>
            <a:r>
              <a:rPr lang="de-DE" dirty="0"/>
              <a:t> </a:t>
            </a:r>
            <a:r>
              <a:rPr lang="de-DE" dirty="0" err="1"/>
              <a:t>partiitons</a:t>
            </a:r>
            <a:r>
              <a:rPr lang="de-DE" dirty="0"/>
              <a:t> (</a:t>
            </a:r>
            <a:r>
              <a:rPr lang="de-DE" dirty="0" err="1"/>
              <a:t>faulty</a:t>
            </a:r>
            <a:r>
              <a:rPr lang="de-DE" dirty="0"/>
              <a:t> &amp; </a:t>
            </a:r>
            <a:r>
              <a:rPr lang="de-DE" dirty="0" err="1"/>
              <a:t>malicious</a:t>
            </a:r>
            <a:r>
              <a:rPr lang="de-DE" dirty="0"/>
              <a:t>) do not </a:t>
            </a:r>
            <a:r>
              <a:rPr lang="de-DE" dirty="0" err="1"/>
              <a:t>harm</a:t>
            </a:r>
            <a:r>
              <a:rPr lang="de-DE" dirty="0"/>
              <a:t> </a:t>
            </a:r>
            <a:r>
              <a:rPr lang="de-DE" dirty="0" err="1"/>
              <a:t>the</a:t>
            </a:r>
            <a:r>
              <a:rPr lang="de-DE" dirty="0"/>
              <a:t> </a:t>
            </a:r>
            <a:r>
              <a:rPr lang="de-DE" dirty="0" err="1"/>
              <a:t>trusted</a:t>
            </a:r>
            <a:r>
              <a:rPr lang="de-DE" dirty="0"/>
              <a:t> </a:t>
            </a:r>
            <a:r>
              <a:rPr lang="de-DE" dirty="0" err="1"/>
              <a:t>partitions</a:t>
            </a:r>
            <a:r>
              <a:rPr lang="de-DE" dirty="0"/>
              <a:t>, </a:t>
            </a:r>
            <a:r>
              <a:rPr lang="de-DE" dirty="0" err="1"/>
              <a:t>without</a:t>
            </a:r>
            <a:r>
              <a:rPr lang="de-DE" dirty="0"/>
              <a:t> </a:t>
            </a:r>
            <a:r>
              <a:rPr lang="de-DE" dirty="0" err="1"/>
              <a:t>interference</a:t>
            </a:r>
            <a:endParaRPr lang="de-DE" dirty="0"/>
          </a:p>
          <a:p>
            <a:r>
              <a:rPr lang="de-DE" dirty="0"/>
              <a:t>Communication </a:t>
            </a:r>
            <a:r>
              <a:rPr lang="de-DE" dirty="0" err="1"/>
              <a:t>channels</a:t>
            </a:r>
            <a:r>
              <a:rPr lang="de-DE" dirty="0"/>
              <a:t> </a:t>
            </a:r>
            <a:r>
              <a:rPr lang="de-DE" dirty="0" err="1"/>
              <a:t>are</a:t>
            </a:r>
            <a:r>
              <a:rPr lang="de-DE" dirty="0"/>
              <a:t> </a:t>
            </a:r>
            <a:r>
              <a:rPr lang="de-DE" dirty="0" err="1"/>
              <a:t>defined</a:t>
            </a:r>
            <a:r>
              <a:rPr lang="de-DE" dirty="0"/>
              <a:t> </a:t>
            </a:r>
            <a:r>
              <a:rPr lang="de-DE" dirty="0" err="1"/>
              <a:t>forehand</a:t>
            </a:r>
            <a:endParaRPr lang="de-DE" dirty="0"/>
          </a:p>
          <a:p>
            <a:r>
              <a:rPr lang="de-DE" dirty="0" err="1"/>
              <a:t>If</a:t>
            </a:r>
            <a:r>
              <a:rPr lang="de-DE" dirty="0"/>
              <a:t> an </a:t>
            </a:r>
            <a:r>
              <a:rPr lang="de-DE" dirty="0" err="1"/>
              <a:t>attacker</a:t>
            </a:r>
            <a:r>
              <a:rPr lang="de-DE" dirty="0"/>
              <a:t> </a:t>
            </a:r>
            <a:r>
              <a:rPr lang="de-DE" dirty="0" err="1"/>
              <a:t>attacks</a:t>
            </a:r>
            <a:r>
              <a:rPr lang="de-DE" dirty="0"/>
              <a:t> P1 he </a:t>
            </a:r>
            <a:r>
              <a:rPr lang="de-DE" dirty="0" err="1"/>
              <a:t>would</a:t>
            </a:r>
            <a:r>
              <a:rPr lang="de-DE" dirty="0"/>
              <a:t> </a:t>
            </a:r>
            <a:r>
              <a:rPr lang="de-DE" dirty="0" err="1"/>
              <a:t>only</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use</a:t>
            </a:r>
            <a:r>
              <a:rPr lang="de-DE" dirty="0"/>
              <a:t> </a:t>
            </a:r>
            <a:r>
              <a:rPr lang="de-DE" dirty="0" err="1"/>
              <a:t>the</a:t>
            </a:r>
            <a:r>
              <a:rPr lang="de-DE" dirty="0"/>
              <a:t> </a:t>
            </a:r>
            <a:r>
              <a:rPr lang="de-DE" dirty="0" err="1"/>
              <a:t>the</a:t>
            </a:r>
            <a:r>
              <a:rPr lang="de-DE" dirty="0"/>
              <a:t> </a:t>
            </a:r>
            <a:r>
              <a:rPr lang="de-DE" dirty="0" err="1"/>
              <a:t>pre-defined</a:t>
            </a:r>
            <a:r>
              <a:rPr lang="de-DE" dirty="0"/>
              <a:t> comm. </a:t>
            </a:r>
            <a:r>
              <a:rPr lang="de-DE" dirty="0" err="1"/>
              <a:t>channels</a:t>
            </a:r>
            <a:endParaRPr lang="de-DE" dirty="0"/>
          </a:p>
          <a:p>
            <a:endParaRPr lang="de-DE" dirty="0"/>
          </a:p>
          <a:p>
            <a:pPr marL="0" indent="0">
              <a:buNone/>
            </a:pPr>
            <a:r>
              <a:rPr lang="de-DE" dirty="0" err="1"/>
              <a:t>Differences</a:t>
            </a:r>
            <a:r>
              <a:rPr lang="de-DE" dirty="0"/>
              <a:t> </a:t>
            </a:r>
            <a:r>
              <a:rPr lang="de-DE" dirty="0" err="1"/>
              <a:t>to</a:t>
            </a:r>
            <a:r>
              <a:rPr lang="de-DE" dirty="0"/>
              <a:t> Linux</a:t>
            </a:r>
          </a:p>
          <a:p>
            <a:r>
              <a:rPr lang="en-US" dirty="0"/>
              <a:t>Resource partitioning: Static allocation at system startup. Time Partitioning: Strict timed sliced bases scheduling </a:t>
            </a:r>
            <a:endParaRPr lang="de-DE" dirty="0"/>
          </a:p>
          <a:p>
            <a:r>
              <a:rPr lang="de-DE" dirty="0"/>
              <a:t>Zu erwartende Frage: Was ist der Unterschied zwischen einer Partition (mit </a:t>
            </a:r>
            <a:r>
              <a:rPr lang="de-DE" dirty="0" err="1"/>
              <a:t>execution</a:t>
            </a:r>
            <a:r>
              <a:rPr lang="de-DE" dirty="0"/>
              <a:t> </a:t>
            </a:r>
            <a:r>
              <a:rPr lang="de-DE" dirty="0" err="1"/>
              <a:t>environment</a:t>
            </a:r>
            <a:r>
              <a:rPr lang="de-DE" dirty="0"/>
              <a:t>) und einem Linux Prozess? -&gt; </a:t>
            </a:r>
            <a:r>
              <a:rPr lang="de-DE" dirty="0" err="1"/>
              <a:t>Resource</a:t>
            </a:r>
            <a:r>
              <a:rPr lang="de-DE" dirty="0"/>
              <a:t> </a:t>
            </a:r>
            <a:r>
              <a:rPr lang="de-DE" dirty="0" err="1"/>
              <a:t>partitioning</a:t>
            </a:r>
            <a:r>
              <a:rPr lang="de-DE" dirty="0"/>
              <a:t>: Static </a:t>
            </a:r>
            <a:r>
              <a:rPr lang="de-DE" dirty="0" err="1"/>
              <a:t>allocation</a:t>
            </a:r>
            <a:r>
              <a:rPr lang="de-DE" dirty="0"/>
              <a:t> at </a:t>
            </a:r>
            <a:r>
              <a:rPr lang="de-DE" dirty="0" err="1"/>
              <a:t>system</a:t>
            </a:r>
            <a:r>
              <a:rPr lang="de-DE" dirty="0"/>
              <a:t> </a:t>
            </a:r>
            <a:r>
              <a:rPr lang="de-DE" dirty="0" err="1"/>
              <a:t>startup</a:t>
            </a:r>
            <a:r>
              <a:rPr lang="de-DE" dirty="0"/>
              <a:t>. Time </a:t>
            </a:r>
            <a:r>
              <a:rPr lang="de-DE" dirty="0" err="1"/>
              <a:t>Partitioning</a:t>
            </a:r>
            <a:r>
              <a:rPr lang="de-DE" dirty="0"/>
              <a:t>: </a:t>
            </a:r>
            <a:r>
              <a:rPr lang="de-DE" dirty="0" err="1"/>
              <a:t>Strict</a:t>
            </a:r>
            <a:r>
              <a:rPr lang="de-DE" dirty="0"/>
              <a:t> </a:t>
            </a:r>
            <a:r>
              <a:rPr lang="de-DE" dirty="0" err="1"/>
              <a:t>timed</a:t>
            </a:r>
            <a:r>
              <a:rPr lang="de-DE" dirty="0"/>
              <a:t> </a:t>
            </a:r>
            <a:r>
              <a:rPr lang="de-DE" dirty="0" err="1"/>
              <a:t>sliced</a:t>
            </a:r>
            <a:r>
              <a:rPr lang="de-DE" dirty="0"/>
              <a:t> </a:t>
            </a:r>
            <a:r>
              <a:rPr lang="de-DE" dirty="0" err="1"/>
              <a:t>bases</a:t>
            </a:r>
            <a:r>
              <a:rPr lang="de-DE" dirty="0"/>
              <a:t> </a:t>
            </a:r>
            <a:r>
              <a:rPr lang="de-DE" dirty="0" err="1"/>
              <a:t>scheduling</a:t>
            </a:r>
            <a:r>
              <a:rPr lang="de-DE" dirty="0"/>
              <a:t> </a:t>
            </a:r>
          </a:p>
        </p:txBody>
      </p:sp>
      <p:sp>
        <p:nvSpPr>
          <p:cNvPr id="4" name="Kopfzeilenplatzhalter 3"/>
          <p:cNvSpPr>
            <a:spLocks noGrp="1"/>
          </p:cNvSpPr>
          <p:nvPr>
            <p:ph type="hdr" sz="quarter"/>
          </p:nvPr>
        </p:nvSpPr>
        <p:spPr/>
        <p:txBody>
          <a:bodyPr/>
          <a:lstStyle/>
          <a:p>
            <a:r>
              <a:rPr lang="id-ID"/>
              <a:t>SYSGO Company presentation</a:t>
            </a:r>
          </a:p>
        </p:txBody>
      </p:sp>
      <p:sp>
        <p:nvSpPr>
          <p:cNvPr id="5" name="Fußzeilenplatzhalter 4"/>
          <p:cNvSpPr>
            <a:spLocks noGrp="1"/>
          </p:cNvSpPr>
          <p:nvPr>
            <p:ph type="ftr" sz="quarter" idx="4"/>
          </p:nvPr>
        </p:nvSpPr>
        <p:spPr/>
        <p:txBody>
          <a:bodyPr/>
          <a:lstStyle/>
          <a:p>
            <a:r>
              <a:rPr lang="id-ID"/>
              <a:t>(C) SYSGO | public</a:t>
            </a:r>
            <a:endParaRPr lang="id-ID" dirty="0"/>
          </a:p>
        </p:txBody>
      </p:sp>
      <p:sp>
        <p:nvSpPr>
          <p:cNvPr id="6" name="Foliennummernplatzhalter 5"/>
          <p:cNvSpPr>
            <a:spLocks noGrp="1"/>
          </p:cNvSpPr>
          <p:nvPr>
            <p:ph type="sldNum" sz="quarter" idx="5"/>
          </p:nvPr>
        </p:nvSpPr>
        <p:spPr/>
        <p:txBody>
          <a:bodyPr/>
          <a:lstStyle/>
          <a:p>
            <a:fld id="{637A83DF-CF9C-45E4-A3FD-A61FF2402A9B}" type="slidenum">
              <a:rPr lang="id-ID" smtClean="0"/>
              <a:pPr/>
              <a:t>10</a:t>
            </a:fld>
            <a:endParaRPr lang="id-ID"/>
          </a:p>
        </p:txBody>
      </p:sp>
    </p:spTree>
    <p:extLst>
      <p:ext uri="{BB962C8B-B14F-4D97-AF65-F5344CB8AC3E}">
        <p14:creationId xmlns:p14="http://schemas.microsoft.com/office/powerpoint/2010/main" val="89569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3" name="Notizenplatzhalter 2"/>
          <p:cNvSpPr>
            <a:spLocks noGrp="1"/>
          </p:cNvSpPr>
          <p:nvPr>
            <p:ph type="body" idx="1"/>
          </p:nvPr>
        </p:nvSpPr>
        <p:spPr/>
        <p:txBody>
          <a:bodyPr/>
          <a:lstStyle/>
          <a:p>
            <a:r>
              <a:rPr lang="en-GB" dirty="0"/>
              <a:t>Definition: high-assurance </a:t>
            </a:r>
            <a:r>
              <a:rPr lang="en-GB" dirty="0">
                <a:hlinkClick r:id="rId3" tooltip="Information security"/>
              </a:rPr>
              <a:t>security</a:t>
            </a:r>
            <a:r>
              <a:rPr lang="en-GB" dirty="0"/>
              <a:t> architecture based on the concepts of separation</a:t>
            </a:r>
            <a:r>
              <a:rPr lang="en-GB" baseline="30000" dirty="0"/>
              <a:t> </a:t>
            </a:r>
            <a:r>
              <a:rPr lang="en-GB" dirty="0"/>
              <a:t>and controlled information flow; implemented by separation mechanisms that support both untrusted and trustworthy components; ensuring that the total security solution is non-</a:t>
            </a:r>
            <a:r>
              <a:rPr lang="en-GB" dirty="0" err="1"/>
              <a:t>bypassable</a:t>
            </a:r>
            <a:r>
              <a:rPr lang="en-GB" dirty="0"/>
              <a:t>, </a:t>
            </a:r>
            <a:r>
              <a:rPr lang="en-GB" dirty="0" err="1"/>
              <a:t>evaluatable</a:t>
            </a:r>
            <a:r>
              <a:rPr lang="en-GB" dirty="0"/>
              <a:t>, always invoked and tamperproof.</a:t>
            </a:r>
          </a:p>
          <a:p>
            <a:pPr marL="0" indent="0">
              <a:buFont typeface="Arial" panose="020B0604020202020204" pitchFamily="34" charset="0"/>
              <a:buNone/>
            </a:pPr>
            <a:r>
              <a:rPr lang="en-GB" dirty="0"/>
              <a:t>	(</a:t>
            </a:r>
            <a:r>
              <a:rPr lang="en-GB" dirty="0">
                <a:hlinkClick r:id="rId4"/>
              </a:rPr>
              <a:t>https://en.wikipedia.org/wiki/Multiple_Independent_Levels_of_Security</a:t>
            </a:r>
            <a:r>
              <a:rPr lang="en-GB" dirty="0"/>
              <a:t>)</a:t>
            </a:r>
          </a:p>
          <a:p>
            <a:endParaRPr lang="de-DE"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37A83DF-CF9C-45E4-A3FD-A61FF2402A9B}" type="slidenum">
              <a:rPr lang="id-ID" smtClean="0"/>
              <a:t>11</a:t>
            </a:fld>
            <a:endParaRPr lang="id-ID"/>
          </a:p>
        </p:txBody>
      </p:sp>
      <p:sp>
        <p:nvSpPr>
          <p:cNvPr id="5" name="Fußzeilenplatzhalter 4">
            <a:extLst>
              <a:ext uri="{FF2B5EF4-FFF2-40B4-BE49-F238E27FC236}">
                <a16:creationId xmlns:a16="http://schemas.microsoft.com/office/drawing/2014/main" id="{10A5E27A-D5FF-46CB-8304-6F4CA8656625}"/>
              </a:ext>
            </a:extLst>
          </p:cNvPr>
          <p:cNvSpPr>
            <a:spLocks noGrp="1"/>
          </p:cNvSpPr>
          <p:nvPr>
            <p:ph type="ftr" sz="quarter" idx="4"/>
          </p:nvPr>
        </p:nvSpPr>
        <p:spPr/>
        <p:txBody>
          <a:bodyPr/>
          <a:lstStyle/>
          <a:p>
            <a:r>
              <a:rPr lang="id-ID"/>
              <a:t>(C) SYSGO | public</a:t>
            </a:r>
            <a:endParaRPr lang="id-ID" dirty="0"/>
          </a:p>
        </p:txBody>
      </p:sp>
      <p:sp>
        <p:nvSpPr>
          <p:cNvPr id="6" name="Kopfzeilenplatzhalter 5">
            <a:extLst>
              <a:ext uri="{FF2B5EF4-FFF2-40B4-BE49-F238E27FC236}">
                <a16:creationId xmlns:a16="http://schemas.microsoft.com/office/drawing/2014/main" id="{1B3F6969-201F-488F-BC70-3A3DCC98DF89}"/>
              </a:ext>
            </a:extLst>
          </p:cNvPr>
          <p:cNvSpPr>
            <a:spLocks noGrp="1"/>
          </p:cNvSpPr>
          <p:nvPr>
            <p:ph type="hdr" sz="quarter"/>
          </p:nvPr>
        </p:nvSpPr>
        <p:spPr/>
        <p:txBody>
          <a:bodyPr/>
          <a:lstStyle/>
          <a:p>
            <a:r>
              <a:rPr lang="id-ID"/>
              <a:t>SYSGO Company presentation</a:t>
            </a:r>
          </a:p>
        </p:txBody>
      </p:sp>
    </p:spTree>
    <p:extLst>
      <p:ext uri="{BB962C8B-B14F-4D97-AF65-F5344CB8AC3E}">
        <p14:creationId xmlns:p14="http://schemas.microsoft.com/office/powerpoint/2010/main" val="415135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58800"/>
            <a:ext cx="5486400" cy="3086100"/>
          </a:xfrm>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id-ID"/>
              <a:t>SYSGO Company presentation</a:t>
            </a:r>
          </a:p>
        </p:txBody>
      </p:sp>
      <p:sp>
        <p:nvSpPr>
          <p:cNvPr id="5" name="Footer Placeholder 4"/>
          <p:cNvSpPr>
            <a:spLocks noGrp="1"/>
          </p:cNvSpPr>
          <p:nvPr>
            <p:ph type="ftr" sz="quarter" idx="4"/>
          </p:nvPr>
        </p:nvSpPr>
        <p:spPr/>
        <p:txBody>
          <a:bodyPr/>
          <a:lstStyle/>
          <a:p>
            <a:r>
              <a:rPr lang="id-ID"/>
              <a:t>(C) SYSGO | public</a:t>
            </a:r>
            <a:endParaRPr lang="id-ID" dirty="0"/>
          </a:p>
        </p:txBody>
      </p:sp>
      <p:sp>
        <p:nvSpPr>
          <p:cNvPr id="6" name="Slide Number Placeholder 5"/>
          <p:cNvSpPr>
            <a:spLocks noGrp="1"/>
          </p:cNvSpPr>
          <p:nvPr>
            <p:ph type="sldNum" sz="quarter" idx="5"/>
          </p:nvPr>
        </p:nvSpPr>
        <p:spPr/>
        <p:txBody>
          <a:bodyPr/>
          <a:lstStyle/>
          <a:p>
            <a:fld id="{637A83DF-CF9C-45E4-A3FD-A61FF2402A9B}" type="slidenum">
              <a:rPr lang="id-ID" smtClean="0"/>
              <a:pPr/>
              <a:t>12</a:t>
            </a:fld>
            <a:endParaRPr lang="id-ID"/>
          </a:p>
        </p:txBody>
      </p:sp>
    </p:spTree>
    <p:extLst>
      <p:ext uri="{BB962C8B-B14F-4D97-AF65-F5344CB8AC3E}">
        <p14:creationId xmlns:p14="http://schemas.microsoft.com/office/powerpoint/2010/main" val="40256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58800"/>
            <a:ext cx="5486400" cy="3086100"/>
          </a:xfrm>
        </p:spPr>
      </p:sp>
      <p:sp>
        <p:nvSpPr>
          <p:cNvPr id="3" name="Notes Placeholder 2"/>
          <p:cNvSpPr>
            <a:spLocks noGrp="1"/>
          </p:cNvSpPr>
          <p:nvPr>
            <p:ph type="body" idx="1"/>
          </p:nvPr>
        </p:nvSpPr>
        <p:spPr/>
        <p:txBody>
          <a:bodyPr/>
          <a:lstStyle/>
          <a:p>
            <a:pPr marL="0" indent="0">
              <a:buNone/>
            </a:pPr>
            <a:r>
              <a:rPr lang="en-US" b="0" i="0" dirty="0">
                <a:solidFill>
                  <a:srgbClr val="666666"/>
                </a:solidFill>
                <a:effectLst/>
                <a:highlight>
                  <a:srgbClr val="FFFFFF"/>
                </a:highlight>
                <a:latin typeface="-apple-system"/>
              </a:rPr>
              <a:t>A SIL4 Cloud is a certifiable IT platform in private cloud environments, which will host safety-critical railway applications. According to CENELEC functional safety norms, SIL4 (Safety Integrity Level 4) represents the highest level of safety and reliability in the railway system.</a:t>
            </a:r>
          </a:p>
          <a:p>
            <a:pPr marL="0" indent="0">
              <a:buNone/>
            </a:pPr>
            <a:r>
              <a:rPr lang="en-US" dirty="0"/>
              <a:t>One of the key design principles of SIL4 Cloud is to run SIL applications along with basic integrity functional applications side by side. This helps to consolidate different computing nodes in a data </a:t>
            </a:r>
            <a:r>
              <a:rPr lang="en-US" dirty="0" err="1"/>
              <a:t>centre</a:t>
            </a:r>
            <a:r>
              <a:rPr lang="en-US" dirty="0"/>
              <a:t>.</a:t>
            </a:r>
          </a:p>
          <a:p>
            <a:pPr marL="0" indent="0">
              <a:buNone/>
            </a:pPr>
            <a:endParaRPr lang="en-US" dirty="0"/>
          </a:p>
          <a:p>
            <a:pPr marL="0" indent="0">
              <a:buNone/>
            </a:pPr>
            <a:r>
              <a:rPr lang="en-US" dirty="0"/>
              <a:t>At its core, the envisioned infrastructure required to host the SIL4 Cloud consists of multiple data </a:t>
            </a:r>
            <a:r>
              <a:rPr lang="en-US" dirty="0" err="1"/>
              <a:t>centres</a:t>
            </a:r>
            <a:r>
              <a:rPr lang="en-US" dirty="0"/>
              <a:t>, their network interconnection as well as network connections between the data </a:t>
            </a:r>
            <a:r>
              <a:rPr lang="en-US" dirty="0" err="1"/>
              <a:t>centres</a:t>
            </a:r>
            <a:r>
              <a:rPr lang="en-US" dirty="0"/>
              <a:t> and the field elements that need to be controlled. For the data </a:t>
            </a:r>
            <a:r>
              <a:rPr lang="en-US" dirty="0" err="1"/>
              <a:t>centres</a:t>
            </a:r>
            <a:r>
              <a:rPr lang="en-US" dirty="0"/>
              <a:t> as well as the networks, a very high degree of availability and stability is required in order to satisfy the requirements of a SIL4 Cloud. In addition, low latencies and scalability must be guaranteed for a large number of connected field elements.</a:t>
            </a:r>
          </a:p>
        </p:txBody>
      </p:sp>
      <p:sp>
        <p:nvSpPr>
          <p:cNvPr id="4" name="Header Placeholder 3"/>
          <p:cNvSpPr>
            <a:spLocks noGrp="1"/>
          </p:cNvSpPr>
          <p:nvPr>
            <p:ph type="hdr" sz="quarter"/>
          </p:nvPr>
        </p:nvSpPr>
        <p:spPr/>
        <p:txBody>
          <a:bodyPr/>
          <a:lstStyle/>
          <a:p>
            <a:r>
              <a:rPr lang="id-ID"/>
              <a:t>SYSGO Company presentation</a:t>
            </a:r>
          </a:p>
        </p:txBody>
      </p:sp>
      <p:sp>
        <p:nvSpPr>
          <p:cNvPr id="5" name="Footer Placeholder 4"/>
          <p:cNvSpPr>
            <a:spLocks noGrp="1"/>
          </p:cNvSpPr>
          <p:nvPr>
            <p:ph type="ftr" sz="quarter" idx="4"/>
          </p:nvPr>
        </p:nvSpPr>
        <p:spPr/>
        <p:txBody>
          <a:bodyPr/>
          <a:lstStyle/>
          <a:p>
            <a:r>
              <a:rPr lang="id-ID"/>
              <a:t>(C) SYSGO | public</a:t>
            </a:r>
            <a:endParaRPr lang="id-ID" dirty="0"/>
          </a:p>
        </p:txBody>
      </p:sp>
      <p:sp>
        <p:nvSpPr>
          <p:cNvPr id="6" name="Slide Number Placeholder 5"/>
          <p:cNvSpPr>
            <a:spLocks noGrp="1"/>
          </p:cNvSpPr>
          <p:nvPr>
            <p:ph type="sldNum" sz="quarter" idx="5"/>
          </p:nvPr>
        </p:nvSpPr>
        <p:spPr/>
        <p:txBody>
          <a:bodyPr/>
          <a:lstStyle/>
          <a:p>
            <a:fld id="{637A83DF-CF9C-45E4-A3FD-A61FF2402A9B}" type="slidenum">
              <a:rPr lang="id-ID" smtClean="0"/>
              <a:pPr/>
              <a:t>15</a:t>
            </a:fld>
            <a:endParaRPr lang="id-ID"/>
          </a:p>
        </p:txBody>
      </p:sp>
    </p:spTree>
    <p:extLst>
      <p:ext uri="{BB962C8B-B14F-4D97-AF65-F5344CB8AC3E}">
        <p14:creationId xmlns:p14="http://schemas.microsoft.com/office/powerpoint/2010/main" val="10698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5588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DAE4B702-0125-43D7-A4B1-AA242910126E}" type="slidenum">
              <a:rPr lang="de-DE" smtClean="0"/>
              <a:pPr>
                <a:defRPr/>
              </a:pPr>
              <a:t>28</a:t>
            </a:fld>
            <a:endParaRPr lang="de-DE"/>
          </a:p>
        </p:txBody>
      </p:sp>
    </p:spTree>
    <p:extLst>
      <p:ext uri="{BB962C8B-B14F-4D97-AF65-F5344CB8AC3E}">
        <p14:creationId xmlns:p14="http://schemas.microsoft.com/office/powerpoint/2010/main" val="380430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800"/>
            </a:lvl1pPr>
          </a:lstStyle>
          <a:p>
            <a:r>
              <a:rPr lang="de-DE" noProof="0"/>
              <a:t>Titelmasterformat durch Klicken bearbeiten</a:t>
            </a:r>
            <a:endParaRPr lang="en-GB" noProof="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Formatvorlage des Untertitelmasters durch Klicken bearbeiten</a:t>
            </a:r>
            <a:endParaRPr lang="id-ID" dirty="0"/>
          </a:p>
        </p:txBody>
      </p:sp>
      <p:sp>
        <p:nvSpPr>
          <p:cNvPr id="7" name="Fußzeilenplatzhalter 7">
            <a:extLst>
              <a:ext uri="{FF2B5EF4-FFF2-40B4-BE49-F238E27FC236}">
                <a16:creationId xmlns:a16="http://schemas.microsoft.com/office/drawing/2014/main" id="{BA267382-944B-4059-8361-E082D5E8E500}"/>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8" name="Foliennummernplatzhalter 8">
            <a:extLst>
              <a:ext uri="{FF2B5EF4-FFF2-40B4-BE49-F238E27FC236}">
                <a16:creationId xmlns:a16="http://schemas.microsoft.com/office/drawing/2014/main" id="{3033E85A-8469-4B0E-8D39-5C9B6B0321BE}"/>
              </a:ext>
            </a:extLst>
          </p:cNvPr>
          <p:cNvSpPr>
            <a:spLocks noGrp="1"/>
          </p:cNvSpPr>
          <p:nvPr>
            <p:ph type="sldNum" sz="quarter" idx="4"/>
          </p:nvPr>
        </p:nvSpPr>
        <p:spPr>
          <a:xfrm>
            <a:off x="10844655" y="6625335"/>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Tree>
    <p:extLst>
      <p:ext uri="{BB962C8B-B14F-4D97-AF65-F5344CB8AC3E}">
        <p14:creationId xmlns:p14="http://schemas.microsoft.com/office/powerpoint/2010/main" val="4166002620"/>
      </p:ext>
    </p:extLst>
  </p:cSld>
  <p:clrMapOvr>
    <a:masterClrMapping/>
  </p:clrMapOvr>
  <p:extLst>
    <p:ext uri="{DCECCB84-F9BA-43D5-87BE-67443E8EF086}">
      <p15:sldGuideLst xmlns:p15="http://schemas.microsoft.com/office/powerpoint/2012/main">
        <p15:guide id="1" pos="5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C97D34-36D3-0281-CB0B-61F9B01545D3}"/>
              </a:ext>
            </a:extLst>
          </p:cNvPr>
          <p:cNvSpPr>
            <a:spLocks noGrp="1"/>
          </p:cNvSpPr>
          <p:nvPr>
            <p:ph type="dt" sz="half" idx="10"/>
          </p:nvPr>
        </p:nvSpPr>
        <p:spPr/>
        <p:txBody>
          <a:bodyPr/>
          <a:lstStyle/>
          <a:p>
            <a:fld id="{D93FDC69-751E-4762-B69B-81F86942FDBB}" type="datetimeFigureOut">
              <a:rPr lang="en-US" smtClean="0"/>
              <a:t>10-Jul-24</a:t>
            </a:fld>
            <a:endParaRPr lang="en-US"/>
          </a:p>
        </p:txBody>
      </p:sp>
      <p:sp>
        <p:nvSpPr>
          <p:cNvPr id="3" name="Footer Placeholder 2">
            <a:extLst>
              <a:ext uri="{FF2B5EF4-FFF2-40B4-BE49-F238E27FC236}">
                <a16:creationId xmlns:a16="http://schemas.microsoft.com/office/drawing/2014/main" id="{1370C8EA-AA75-0972-D4E9-1A07DF3FB3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929706-4D93-7A8F-A6B7-76E8D9AD00E6}"/>
              </a:ext>
            </a:extLst>
          </p:cNvPr>
          <p:cNvSpPr>
            <a:spLocks noGrp="1"/>
          </p:cNvSpPr>
          <p:nvPr>
            <p:ph type="sldNum" sz="quarter" idx="12"/>
          </p:nvPr>
        </p:nvSpPr>
        <p:spPr/>
        <p:txBody>
          <a:bodyPr/>
          <a:lstStyle/>
          <a:p>
            <a:fld id="{0BF73CE8-85A3-40E2-9998-3C8FD04FBC96}" type="slidenum">
              <a:rPr lang="en-US" smtClean="0"/>
              <a:t>‹#›</a:t>
            </a:fld>
            <a:endParaRPr lang="en-US"/>
          </a:p>
        </p:txBody>
      </p:sp>
    </p:spTree>
    <p:extLst>
      <p:ext uri="{BB962C8B-B14F-4D97-AF65-F5344CB8AC3E}">
        <p14:creationId xmlns:p14="http://schemas.microsoft.com/office/powerpoint/2010/main" val="10616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solidFill>
                  <a:srgbClr val="626262"/>
                </a:solidFill>
              </a:defRPr>
            </a:lvl1pPr>
          </a:lstStyle>
          <a:p>
            <a:r>
              <a:rPr lang="en-GB" altLang="en-US" noProof="0" dirty="0"/>
              <a:t>Edit master title format</a:t>
            </a:r>
            <a:endParaRPr lang="en-GB" noProof="0" dirty="0"/>
          </a:p>
        </p:txBody>
      </p:sp>
      <p:sp>
        <p:nvSpPr>
          <p:cNvPr id="3" name="Inhaltsplatzhalter 2"/>
          <p:cNvSpPr>
            <a:spLocks noGrp="1"/>
          </p:cNvSpPr>
          <p:nvPr>
            <p:ph idx="1" hasCustomPrompt="1"/>
          </p:nvPr>
        </p:nvSpPr>
        <p:spPr>
          <a:xfrm>
            <a:off x="1094318" y="1319981"/>
            <a:ext cx="10753437" cy="4973244"/>
          </a:xfrm>
          <a:prstGeom prst="rect">
            <a:avLst/>
          </a:prstGeom>
        </p:spPr>
        <p:txBody>
          <a:bodyPr/>
          <a:lstStyle>
            <a:lvl1pPr>
              <a:defRPr sz="2200"/>
            </a:lvl1pPr>
            <a:lvl2pPr>
              <a:defRPr/>
            </a:lvl2pPr>
            <a:lvl3pPr>
              <a:defRPr/>
            </a:lvl3pPr>
            <a:lvl4pPr>
              <a:defRPr/>
            </a:lvl4pPr>
            <a:lvl5pPr>
              <a:defRPr/>
            </a:lvl5pPr>
          </a:lstStyle>
          <a:p>
            <a:pPr lvl="0"/>
            <a:r>
              <a:rPr lang="en-GB" altLang="en-US" noProof="0"/>
              <a:t>Edit master text format</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Tree>
    <p:extLst>
      <p:ext uri="{BB962C8B-B14F-4D97-AF65-F5344CB8AC3E}">
        <p14:creationId xmlns:p14="http://schemas.microsoft.com/office/powerpoint/2010/main" val="320743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46B-6C0A-7140-B722-02C57FB76EEB}"/>
              </a:ext>
            </a:extLst>
          </p:cNvPr>
          <p:cNvSpPr>
            <a:spLocks noGrp="1"/>
          </p:cNvSpPr>
          <p:nvPr>
            <p:ph type="ctrTitle" hasCustomPrompt="1"/>
          </p:nvPr>
        </p:nvSpPr>
        <p:spPr>
          <a:xfrm>
            <a:off x="695326" y="232665"/>
            <a:ext cx="9249786" cy="540000"/>
          </a:xfrm>
        </p:spPr>
        <p:txBody>
          <a:bodyPr anchor="t" anchorCtr="0">
            <a:normAutofit/>
          </a:bodyPr>
          <a:lstStyle>
            <a:lvl1pPr algn="l">
              <a:defRPr sz="2800" b="1" i="0" baseline="0"/>
            </a:lvl1pPr>
          </a:lstStyle>
          <a:p>
            <a:r>
              <a:rPr lang="en-US" dirty="0"/>
              <a:t>Click to edit </a:t>
            </a:r>
            <a:r>
              <a:rPr lang="en-GB" noProof="0" dirty="0"/>
              <a:t>Master</a:t>
            </a:r>
            <a:r>
              <a:rPr lang="en-US" dirty="0"/>
              <a:t> title style</a:t>
            </a:r>
            <a:endParaRPr lang="id-ID" dirty="0"/>
          </a:p>
        </p:txBody>
      </p:sp>
      <p:sp>
        <p:nvSpPr>
          <p:cNvPr id="7" name="Fußzeilenplatzhalter 7">
            <a:extLst>
              <a:ext uri="{FF2B5EF4-FFF2-40B4-BE49-F238E27FC236}">
                <a16:creationId xmlns:a16="http://schemas.microsoft.com/office/drawing/2014/main" id="{6C01AF09-F0F9-479B-BECE-572828FE26A6}"/>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9" name="Foliennummernplatzhalter 8">
            <a:extLst>
              <a:ext uri="{FF2B5EF4-FFF2-40B4-BE49-F238E27FC236}">
                <a16:creationId xmlns:a16="http://schemas.microsoft.com/office/drawing/2014/main" id="{50AE2FF4-F6FA-4DBD-AA29-E20DFBBFAE18}"/>
              </a:ext>
            </a:extLst>
          </p:cNvPr>
          <p:cNvSpPr>
            <a:spLocks noGrp="1"/>
          </p:cNvSpPr>
          <p:nvPr>
            <p:ph type="sldNum" sz="quarter" idx="4"/>
          </p:nvPr>
        </p:nvSpPr>
        <p:spPr>
          <a:xfrm>
            <a:off x="10844655" y="6625335"/>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
        <p:nvSpPr>
          <p:cNvPr id="10" name="Textplatzhalter 9">
            <a:extLst>
              <a:ext uri="{FF2B5EF4-FFF2-40B4-BE49-F238E27FC236}">
                <a16:creationId xmlns:a16="http://schemas.microsoft.com/office/drawing/2014/main" id="{1156374A-B37C-43F2-BBDF-F30C170609D2}"/>
              </a:ext>
            </a:extLst>
          </p:cNvPr>
          <p:cNvSpPr>
            <a:spLocks noGrp="1"/>
          </p:cNvSpPr>
          <p:nvPr>
            <p:ph type="body" sz="quarter" idx="10"/>
          </p:nvPr>
        </p:nvSpPr>
        <p:spPr>
          <a:xfrm>
            <a:off x="695326" y="1243013"/>
            <a:ext cx="10514012" cy="5243512"/>
          </a:xfrm>
        </p:spPr>
        <p:txBody>
          <a:bodyPr/>
          <a:lstStyle>
            <a:lvl1pPr>
              <a:buClr>
                <a:srgbClr val="005598"/>
              </a:buClr>
              <a:defRPr/>
            </a:lvl1pPr>
            <a:lvl2pPr>
              <a:buClr>
                <a:srgbClr val="005598"/>
              </a:buClr>
              <a:defRPr/>
            </a:lvl2pPr>
            <a:lvl3pPr>
              <a:buClr>
                <a:srgbClr val="005598"/>
              </a:buClr>
              <a:defRPr/>
            </a:lvl3pPr>
            <a:lvl4pPr>
              <a:buClr>
                <a:srgbClr val="005598"/>
              </a:buClr>
              <a:defRPr/>
            </a:lvl4pPr>
            <a:lvl5pPr>
              <a:buClr>
                <a:srgbClr val="005598"/>
              </a:buClr>
              <a:buSzPct val="120000"/>
              <a:defRPr>
                <a:solidFill>
                  <a:schemeClr val="bg2">
                    <a:lumMod val="50000"/>
                  </a:schemeClr>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2133879620"/>
      </p:ext>
    </p:extLst>
  </p:cSld>
  <p:clrMapOvr>
    <a:masterClrMapping/>
  </p:clrMapOvr>
  <p:extLst>
    <p:ext uri="{DCECCB84-F9BA-43D5-87BE-67443E8EF086}">
      <p15:sldGuideLst xmlns:p15="http://schemas.microsoft.com/office/powerpoint/2012/main">
        <p15:guide id="1" pos="50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46B-6C0A-7140-B722-02C57FB76EEB}"/>
              </a:ext>
            </a:extLst>
          </p:cNvPr>
          <p:cNvSpPr>
            <a:spLocks noGrp="1"/>
          </p:cNvSpPr>
          <p:nvPr>
            <p:ph type="ctrTitle" hasCustomPrompt="1"/>
          </p:nvPr>
        </p:nvSpPr>
        <p:spPr>
          <a:xfrm>
            <a:off x="695326" y="232665"/>
            <a:ext cx="9249786" cy="540000"/>
          </a:xfrm>
        </p:spPr>
        <p:txBody>
          <a:bodyPr anchor="t" anchorCtr="0">
            <a:normAutofit/>
          </a:bodyPr>
          <a:lstStyle>
            <a:lvl1pPr algn="l">
              <a:defRPr sz="2800" b="1" i="0" baseline="0"/>
            </a:lvl1pPr>
          </a:lstStyle>
          <a:p>
            <a:r>
              <a:rPr lang="en-US" dirty="0"/>
              <a:t>Click to edit </a:t>
            </a:r>
            <a:r>
              <a:rPr lang="en-GB" noProof="0" dirty="0"/>
              <a:t>Master</a:t>
            </a:r>
            <a:r>
              <a:rPr lang="en-US" dirty="0"/>
              <a:t> title style</a:t>
            </a:r>
            <a:endParaRPr lang="id-ID" dirty="0"/>
          </a:p>
        </p:txBody>
      </p:sp>
      <p:sp>
        <p:nvSpPr>
          <p:cNvPr id="7" name="Fußzeilenplatzhalter 7">
            <a:extLst>
              <a:ext uri="{FF2B5EF4-FFF2-40B4-BE49-F238E27FC236}">
                <a16:creationId xmlns:a16="http://schemas.microsoft.com/office/drawing/2014/main" id="{6C01AF09-F0F9-479B-BECE-572828FE26A6}"/>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9" name="Foliennummernplatzhalter 8">
            <a:extLst>
              <a:ext uri="{FF2B5EF4-FFF2-40B4-BE49-F238E27FC236}">
                <a16:creationId xmlns:a16="http://schemas.microsoft.com/office/drawing/2014/main" id="{50AE2FF4-F6FA-4DBD-AA29-E20DFBBFAE18}"/>
              </a:ext>
            </a:extLst>
          </p:cNvPr>
          <p:cNvSpPr>
            <a:spLocks noGrp="1"/>
          </p:cNvSpPr>
          <p:nvPr>
            <p:ph type="sldNum" sz="quarter" idx="4"/>
          </p:nvPr>
        </p:nvSpPr>
        <p:spPr>
          <a:xfrm>
            <a:off x="10844655" y="6625335"/>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
        <p:nvSpPr>
          <p:cNvPr id="10" name="Textplatzhalter 9">
            <a:extLst>
              <a:ext uri="{FF2B5EF4-FFF2-40B4-BE49-F238E27FC236}">
                <a16:creationId xmlns:a16="http://schemas.microsoft.com/office/drawing/2014/main" id="{1156374A-B37C-43F2-BBDF-F30C170609D2}"/>
              </a:ext>
            </a:extLst>
          </p:cNvPr>
          <p:cNvSpPr>
            <a:spLocks noGrp="1"/>
          </p:cNvSpPr>
          <p:nvPr>
            <p:ph type="body" sz="quarter" idx="10"/>
          </p:nvPr>
        </p:nvSpPr>
        <p:spPr>
          <a:xfrm>
            <a:off x="695326" y="1243013"/>
            <a:ext cx="4777426" cy="5243512"/>
          </a:xfrm>
        </p:spPr>
        <p:txBody>
          <a:bodyPr/>
          <a:lstStyle>
            <a:lvl1pPr>
              <a:buClr>
                <a:srgbClr val="005598"/>
              </a:buClr>
              <a:defRPr/>
            </a:lvl1pPr>
            <a:lvl2pPr marL="539750" indent="-269875">
              <a:buClr>
                <a:srgbClr val="005598"/>
              </a:buClr>
              <a:defRPr/>
            </a:lvl2pPr>
            <a:lvl3pPr>
              <a:buClr>
                <a:srgbClr val="005598"/>
              </a:buClr>
              <a:defRPr/>
            </a:lvl3pPr>
            <a:lvl4pPr>
              <a:buClr>
                <a:srgbClr val="005598"/>
              </a:buClr>
              <a:defRPr/>
            </a:lvl4pPr>
            <a:lvl5pPr>
              <a:buClr>
                <a:srgbClr val="005598"/>
              </a:buClr>
              <a:buSzPct val="120000"/>
              <a:defRPr>
                <a:solidFill>
                  <a:schemeClr val="bg2">
                    <a:lumMod val="50000"/>
                  </a:schemeClr>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6" name="Textplatzhalter 9">
            <a:extLst>
              <a:ext uri="{FF2B5EF4-FFF2-40B4-BE49-F238E27FC236}">
                <a16:creationId xmlns:a16="http://schemas.microsoft.com/office/drawing/2014/main" id="{A6F12875-F68C-4CA7-A699-F1EBF91B5993}"/>
              </a:ext>
            </a:extLst>
          </p:cNvPr>
          <p:cNvSpPr>
            <a:spLocks noGrp="1"/>
          </p:cNvSpPr>
          <p:nvPr>
            <p:ph type="body" sz="quarter" idx="11"/>
          </p:nvPr>
        </p:nvSpPr>
        <p:spPr>
          <a:xfrm>
            <a:off x="5770018" y="1243013"/>
            <a:ext cx="4777426" cy="5243512"/>
          </a:xfrm>
        </p:spPr>
        <p:txBody>
          <a:bodyPr/>
          <a:lstStyle>
            <a:lvl1pPr>
              <a:buClr>
                <a:srgbClr val="005598"/>
              </a:buClr>
              <a:defRPr/>
            </a:lvl1pPr>
            <a:lvl2pPr>
              <a:buClr>
                <a:srgbClr val="005598"/>
              </a:buClr>
              <a:defRPr/>
            </a:lvl2pPr>
            <a:lvl3pPr>
              <a:buClr>
                <a:srgbClr val="005598"/>
              </a:buClr>
              <a:defRPr/>
            </a:lvl3pPr>
            <a:lvl4pPr>
              <a:buClr>
                <a:srgbClr val="005598"/>
              </a:buClr>
              <a:defRPr/>
            </a:lvl4pPr>
            <a:lvl5pPr>
              <a:buClr>
                <a:srgbClr val="005598"/>
              </a:buClr>
              <a:buSzPct val="120000"/>
              <a:defRPr>
                <a:solidFill>
                  <a:schemeClr val="bg2">
                    <a:lumMod val="50000"/>
                  </a:schemeClr>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72396840"/>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eft, Picture righ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816724" y="1125538"/>
            <a:ext cx="5375275" cy="4681219"/>
          </a:xfrm>
          <a:custGeom>
            <a:avLst/>
            <a:gdLst>
              <a:gd name="connsiteX0" fmla="*/ 0 w 5848350"/>
              <a:gd name="connsiteY0" fmla="*/ 0 h 4457700"/>
              <a:gd name="connsiteX1" fmla="*/ 5848350 w 5848350"/>
              <a:gd name="connsiteY1" fmla="*/ 0 h 4457700"/>
              <a:gd name="connsiteX2" fmla="*/ 5848350 w 5848350"/>
              <a:gd name="connsiteY2" fmla="*/ 4457700 h 4457700"/>
              <a:gd name="connsiteX3" fmla="*/ 0 w 5848350"/>
              <a:gd name="connsiteY3" fmla="*/ 4457700 h 4457700"/>
            </a:gdLst>
            <a:ahLst/>
            <a:cxnLst>
              <a:cxn ang="0">
                <a:pos x="connsiteX0" y="connsiteY0"/>
              </a:cxn>
              <a:cxn ang="0">
                <a:pos x="connsiteX1" y="connsiteY1"/>
              </a:cxn>
              <a:cxn ang="0">
                <a:pos x="connsiteX2" y="connsiteY2"/>
              </a:cxn>
              <a:cxn ang="0">
                <a:pos x="connsiteX3" y="connsiteY3"/>
              </a:cxn>
            </a:cxnLst>
            <a:rect l="l" t="t" r="r" b="b"/>
            <a:pathLst>
              <a:path w="5848350" h="4457700">
                <a:moveTo>
                  <a:pt x="0" y="0"/>
                </a:moveTo>
                <a:lnTo>
                  <a:pt x="5848350" y="0"/>
                </a:lnTo>
                <a:lnTo>
                  <a:pt x="5848350" y="4457700"/>
                </a:lnTo>
                <a:lnTo>
                  <a:pt x="0" y="4457700"/>
                </a:lnTo>
                <a:close/>
              </a:path>
            </a:pathLst>
          </a:custGeom>
        </p:spPr>
        <p:txBody>
          <a:bodyPr wrap="square">
            <a:noAutofit/>
          </a:bodyPr>
          <a:lstStyle/>
          <a:p>
            <a:r>
              <a:rPr lang="de-DE"/>
              <a:t>Bild durch Klicken auf Symbol hinzufügen</a:t>
            </a:r>
            <a:endParaRPr lang="id-ID"/>
          </a:p>
        </p:txBody>
      </p:sp>
      <p:sp>
        <p:nvSpPr>
          <p:cNvPr id="4" name="Textplatzhalter 4">
            <a:extLst>
              <a:ext uri="{FF2B5EF4-FFF2-40B4-BE49-F238E27FC236}">
                <a16:creationId xmlns:a16="http://schemas.microsoft.com/office/drawing/2014/main" id="{8CEBC9B8-DD55-3D48-8F05-F84D02626AEE}"/>
              </a:ext>
            </a:extLst>
          </p:cNvPr>
          <p:cNvSpPr>
            <a:spLocks noGrp="1"/>
          </p:cNvSpPr>
          <p:nvPr>
            <p:ph type="body" sz="quarter" idx="11" hasCustomPrompt="1"/>
          </p:nvPr>
        </p:nvSpPr>
        <p:spPr>
          <a:xfrm>
            <a:off x="701676" y="1243013"/>
            <a:ext cx="5241925" cy="4563744"/>
          </a:xfrm>
        </p:spPr>
        <p:txBody>
          <a:bodyPr>
            <a:normAutofit/>
          </a:bodyPr>
          <a:lstStyle>
            <a:lvl1pPr marL="285750" indent="-285750">
              <a:buFont typeface="Arial" panose="020B0604020202020204" pitchFamily="34" charset="0"/>
              <a:buChar char="•"/>
              <a:defRPr sz="1600" baseline="0">
                <a:solidFill>
                  <a:schemeClr val="bg1">
                    <a:lumMod val="50000"/>
                  </a:schemeClr>
                </a:solidFill>
              </a:defRPr>
            </a:lvl1pPr>
            <a:lvl2pPr marL="628650" indent="-358775">
              <a:buClr>
                <a:srgbClr val="003DB8"/>
              </a:buClr>
              <a:tabLst/>
              <a:defRPr sz="1200" baseline="0">
                <a:solidFill>
                  <a:schemeClr val="bg1">
                    <a:lumMod val="50000"/>
                  </a:schemeClr>
                </a:solidFill>
              </a:defRPr>
            </a:lvl2pPr>
            <a:lvl3pPr marL="898525" indent="-271463">
              <a:buClr>
                <a:srgbClr val="003DB8"/>
              </a:buClr>
              <a:buFont typeface="Arial" panose="020B0604020202020204" pitchFamily="34" charset="0"/>
              <a:buChar char="•"/>
              <a:tabLst/>
              <a:defRPr lang="en-US" sz="1200" b="0" i="0" kern="1200" baseline="0" dirty="0" smtClean="0">
                <a:solidFill>
                  <a:schemeClr val="bg1">
                    <a:lumMod val="50000"/>
                  </a:schemeClr>
                </a:solidFill>
                <a:latin typeface="Arial" panose="020B0604020202020204" pitchFamily="34" charset="0"/>
                <a:ea typeface="+mn-ea"/>
                <a:cs typeface="Arial" panose="020B0604020202020204" pitchFamily="34" charset="0"/>
              </a:defRPr>
            </a:lvl3pPr>
            <a:lvl4pPr>
              <a:defRPr/>
            </a:lvl4pPr>
          </a:lstStyle>
          <a:p>
            <a:pPr marL="0" indent="0">
              <a:buNone/>
            </a:pPr>
            <a:r>
              <a:rPr lang="en-US" sz="1600" dirty="0">
                <a:solidFill>
                  <a:schemeClr val="bg1">
                    <a:lumMod val="50000"/>
                  </a:schemeClr>
                </a:solidFill>
                <a:latin typeface="Arial" panose="020B0604020202020204" pitchFamily="34" charset="0"/>
                <a:cs typeface="Arial" panose="020B0604020202020204" pitchFamily="34" charset="0"/>
              </a:rPr>
              <a:t>Click to edit Master text styles</a:t>
            </a:r>
          </a:p>
          <a:p>
            <a:pPr>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Second level</a:t>
            </a:r>
          </a:p>
          <a:p>
            <a:pPr lvl="1">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Third level</a:t>
            </a:r>
          </a:p>
          <a:p>
            <a:pPr lvl="2">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Fourth level</a:t>
            </a:r>
          </a:p>
          <a:p>
            <a:pPr lvl="3">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Fifth level</a:t>
            </a:r>
          </a:p>
        </p:txBody>
      </p:sp>
      <p:sp>
        <p:nvSpPr>
          <p:cNvPr id="8" name="Fußzeilenplatzhalter 7">
            <a:extLst>
              <a:ext uri="{FF2B5EF4-FFF2-40B4-BE49-F238E27FC236}">
                <a16:creationId xmlns:a16="http://schemas.microsoft.com/office/drawing/2014/main" id="{437EA0CD-2560-4B43-91F6-4BC89E3BF1D3}"/>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9" name="Foliennummernplatzhalter 8">
            <a:extLst>
              <a:ext uri="{FF2B5EF4-FFF2-40B4-BE49-F238E27FC236}">
                <a16:creationId xmlns:a16="http://schemas.microsoft.com/office/drawing/2014/main" id="{5EF1892D-E539-413E-BE61-B69B8311B61E}"/>
              </a:ext>
            </a:extLst>
          </p:cNvPr>
          <p:cNvSpPr>
            <a:spLocks noGrp="1"/>
          </p:cNvSpPr>
          <p:nvPr>
            <p:ph type="sldNum" sz="quarter" idx="4"/>
          </p:nvPr>
        </p:nvSpPr>
        <p:spPr>
          <a:xfrm>
            <a:off x="10844655" y="6625335"/>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
        <p:nvSpPr>
          <p:cNvPr id="7" name="Title 1">
            <a:extLst>
              <a:ext uri="{FF2B5EF4-FFF2-40B4-BE49-F238E27FC236}">
                <a16:creationId xmlns:a16="http://schemas.microsoft.com/office/drawing/2014/main" id="{74288C07-D2EC-4FD0-A831-8EE0BA0DA753}"/>
              </a:ext>
            </a:extLst>
          </p:cNvPr>
          <p:cNvSpPr>
            <a:spLocks noGrp="1"/>
          </p:cNvSpPr>
          <p:nvPr>
            <p:ph type="ctrTitle" hasCustomPrompt="1"/>
          </p:nvPr>
        </p:nvSpPr>
        <p:spPr>
          <a:xfrm>
            <a:off x="695326" y="232665"/>
            <a:ext cx="9249786" cy="540000"/>
          </a:xfrm>
        </p:spPr>
        <p:txBody>
          <a:bodyPr anchor="t" anchorCtr="0">
            <a:normAutofit/>
          </a:bodyPr>
          <a:lstStyle>
            <a:lvl1pPr algn="l">
              <a:defRPr sz="2800" b="1" i="0" baseline="0"/>
            </a:lvl1pPr>
          </a:lstStyle>
          <a:p>
            <a:r>
              <a:rPr lang="en-US" dirty="0"/>
              <a:t>Click to edit </a:t>
            </a:r>
            <a:r>
              <a:rPr lang="en-GB" noProof="0" dirty="0"/>
              <a:t>Master</a:t>
            </a:r>
            <a:r>
              <a:rPr lang="en-US" dirty="0"/>
              <a:t> title style</a:t>
            </a:r>
            <a:endParaRPr lang="id-ID" dirty="0"/>
          </a:p>
        </p:txBody>
      </p:sp>
    </p:spTree>
    <p:extLst>
      <p:ext uri="{BB962C8B-B14F-4D97-AF65-F5344CB8AC3E}">
        <p14:creationId xmlns:p14="http://schemas.microsoft.com/office/powerpoint/2010/main" val="59548951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Fußzeilenplatzhalter 7">
            <a:extLst>
              <a:ext uri="{FF2B5EF4-FFF2-40B4-BE49-F238E27FC236}">
                <a16:creationId xmlns:a16="http://schemas.microsoft.com/office/drawing/2014/main" id="{1F3B42C4-6DF0-43EC-81D4-7BFCEAD8256B}"/>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10" name="Foliennummernplatzhalter 8">
            <a:extLst>
              <a:ext uri="{FF2B5EF4-FFF2-40B4-BE49-F238E27FC236}">
                <a16:creationId xmlns:a16="http://schemas.microsoft.com/office/drawing/2014/main" id="{AB172B70-EF88-4CEA-9BC6-F43A1BF663E2}"/>
              </a:ext>
            </a:extLst>
          </p:cNvPr>
          <p:cNvSpPr>
            <a:spLocks noGrp="1"/>
          </p:cNvSpPr>
          <p:nvPr>
            <p:ph type="sldNum" sz="quarter" idx="4"/>
          </p:nvPr>
        </p:nvSpPr>
        <p:spPr>
          <a:xfrm>
            <a:off x="10844655" y="6625335"/>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
        <p:nvSpPr>
          <p:cNvPr id="9" name="Picture Placeholder 8"/>
          <p:cNvSpPr>
            <a:spLocks noGrp="1"/>
          </p:cNvSpPr>
          <p:nvPr>
            <p:ph type="pic" sz="quarter" idx="10"/>
          </p:nvPr>
        </p:nvSpPr>
        <p:spPr>
          <a:xfrm>
            <a:off x="0" y="4090778"/>
            <a:ext cx="12192000" cy="2767222"/>
          </a:xfrm>
          <a:custGeom>
            <a:avLst/>
            <a:gdLst>
              <a:gd name="connsiteX0" fmla="*/ 0 w 12192000"/>
              <a:gd name="connsiteY0" fmla="*/ 0 h 2767223"/>
              <a:gd name="connsiteX1" fmla="*/ 12192000 w 12192000"/>
              <a:gd name="connsiteY1" fmla="*/ 0 h 2767223"/>
              <a:gd name="connsiteX2" fmla="*/ 12192000 w 12192000"/>
              <a:gd name="connsiteY2" fmla="*/ 2767223 h 2767223"/>
              <a:gd name="connsiteX3" fmla="*/ 0 w 12192000"/>
              <a:gd name="connsiteY3" fmla="*/ 2767223 h 2767223"/>
            </a:gdLst>
            <a:ahLst/>
            <a:cxnLst>
              <a:cxn ang="0">
                <a:pos x="connsiteX0" y="connsiteY0"/>
              </a:cxn>
              <a:cxn ang="0">
                <a:pos x="connsiteX1" y="connsiteY1"/>
              </a:cxn>
              <a:cxn ang="0">
                <a:pos x="connsiteX2" y="connsiteY2"/>
              </a:cxn>
              <a:cxn ang="0">
                <a:pos x="connsiteX3" y="connsiteY3"/>
              </a:cxn>
            </a:cxnLst>
            <a:rect l="l" t="t" r="r" b="b"/>
            <a:pathLst>
              <a:path w="12192000" h="2767223">
                <a:moveTo>
                  <a:pt x="0" y="0"/>
                </a:moveTo>
                <a:lnTo>
                  <a:pt x="12192000" y="0"/>
                </a:lnTo>
                <a:lnTo>
                  <a:pt x="12192000" y="2767223"/>
                </a:lnTo>
                <a:lnTo>
                  <a:pt x="0" y="2767223"/>
                </a:lnTo>
                <a:close/>
              </a:path>
            </a:pathLst>
          </a:custGeom>
        </p:spPr>
        <p:txBody>
          <a:bodyPr wrap="square">
            <a:noAutofit/>
          </a:bodyPr>
          <a:lstStyle/>
          <a:p>
            <a:r>
              <a:rPr lang="de-DE"/>
              <a:t>Bild durch Klicken auf Symbol hinzufügen</a:t>
            </a:r>
            <a:endParaRPr lang="id-ID" dirty="0"/>
          </a:p>
        </p:txBody>
      </p:sp>
      <p:sp>
        <p:nvSpPr>
          <p:cNvPr id="3" name="Title 1">
            <a:extLst>
              <a:ext uri="{FF2B5EF4-FFF2-40B4-BE49-F238E27FC236}">
                <a16:creationId xmlns:a16="http://schemas.microsoft.com/office/drawing/2014/main" id="{38C0B487-9A69-4940-AB0A-E1AC6E2CFA8B}"/>
              </a:ext>
            </a:extLst>
          </p:cNvPr>
          <p:cNvSpPr>
            <a:spLocks noGrp="1"/>
          </p:cNvSpPr>
          <p:nvPr>
            <p:ph type="ctrTitle" hasCustomPrompt="1"/>
          </p:nvPr>
        </p:nvSpPr>
        <p:spPr>
          <a:xfrm>
            <a:off x="803275" y="1125538"/>
            <a:ext cx="9798822" cy="975111"/>
          </a:xfrm>
        </p:spPr>
        <p:txBody>
          <a:bodyPr anchor="t" anchorCtr="0">
            <a:normAutofit/>
          </a:bodyPr>
          <a:lstStyle>
            <a:lvl1pPr algn="l">
              <a:defRPr sz="2800" b="1" i="0" cap="all" baseline="0">
                <a:solidFill>
                  <a:srgbClr val="005598"/>
                </a:solidFill>
              </a:defRPr>
            </a:lvl1pPr>
          </a:lstStyle>
          <a:p>
            <a:r>
              <a:rPr lang="en-GB" noProof="0" dirty="0"/>
              <a:t>Click</a:t>
            </a:r>
            <a:r>
              <a:rPr lang="en-US" dirty="0"/>
              <a:t> to edit Master title style</a:t>
            </a:r>
            <a:endParaRPr lang="id-ID" dirty="0"/>
          </a:p>
        </p:txBody>
      </p:sp>
      <p:sp>
        <p:nvSpPr>
          <p:cNvPr id="4" name="Textplatzhalter 4">
            <a:extLst>
              <a:ext uri="{FF2B5EF4-FFF2-40B4-BE49-F238E27FC236}">
                <a16:creationId xmlns:a16="http://schemas.microsoft.com/office/drawing/2014/main" id="{937FCD1F-3C43-C943-AC63-E3FC4DE177DF}"/>
              </a:ext>
            </a:extLst>
          </p:cNvPr>
          <p:cNvSpPr>
            <a:spLocks noGrp="1"/>
          </p:cNvSpPr>
          <p:nvPr>
            <p:ph type="body" sz="quarter" idx="11"/>
          </p:nvPr>
        </p:nvSpPr>
        <p:spPr>
          <a:xfrm>
            <a:off x="803951" y="2100649"/>
            <a:ext cx="9798146" cy="1754659"/>
          </a:xfrm>
        </p:spPr>
        <p:txBody>
          <a:bodyPr>
            <a:normAutofit/>
          </a:bodyPr>
          <a:lstStyle>
            <a:lvl1pPr marL="0" indent="0">
              <a:buFontTx/>
              <a:buNone/>
              <a:defRPr sz="1400" baseline="0">
                <a:solidFill>
                  <a:schemeClr val="bg2">
                    <a:lumMod val="50000"/>
                  </a:schemeClr>
                </a:solidFill>
              </a:defRPr>
            </a:lvl1pPr>
            <a:lvl2pPr marL="11113" indent="171450">
              <a:buClr>
                <a:srgbClr val="005598"/>
              </a:buClr>
              <a:tabLst/>
              <a:defRPr sz="1400" b="0" i="0" baseline="0">
                <a:solidFill>
                  <a:schemeClr val="bg2">
                    <a:lumMod val="50000"/>
                  </a:schemeClr>
                </a:solidFill>
              </a:defRPr>
            </a:lvl2pPr>
            <a:lvl3pPr marL="365125" indent="-182563">
              <a:buClr>
                <a:srgbClr val="005598"/>
              </a:buClr>
              <a:buFont typeface="Symbol" pitchFamily="2" charset="2"/>
              <a:buChar char="-"/>
              <a:tabLst/>
              <a:defRPr sz="1400" b="0" i="0" baseline="0">
                <a:solidFill>
                  <a:schemeClr val="bg2">
                    <a:lumMod val="50000"/>
                  </a:schemeClr>
                </a:solidFill>
              </a:defRPr>
            </a:lvl3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016501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p:cNvSpPr>
            <a:spLocks noGrp="1"/>
          </p:cNvSpPr>
          <p:nvPr>
            <p:ph type="pic" sz="quarter" idx="10"/>
          </p:nvPr>
        </p:nvSpPr>
        <p:spPr>
          <a:xfrm>
            <a:off x="0" y="0"/>
            <a:ext cx="12192000" cy="6858000"/>
          </a:xfrm>
        </p:spPr>
        <p:txBody>
          <a:bodyPr/>
          <a:lstStyle/>
          <a:p>
            <a:r>
              <a:rPr lang="de-DE"/>
              <a:t>Bild durch Klicken auf Symbol hinzufügen</a:t>
            </a:r>
            <a:endParaRPr lang="id-ID"/>
          </a:p>
        </p:txBody>
      </p:sp>
      <p:sp>
        <p:nvSpPr>
          <p:cNvPr id="3" name="Inhaltsplatzhalter 2">
            <a:extLst>
              <a:ext uri="{FF2B5EF4-FFF2-40B4-BE49-F238E27FC236}">
                <a16:creationId xmlns:a16="http://schemas.microsoft.com/office/drawing/2014/main" id="{75C9EFCC-121C-A743-92FE-6429998A93B3}"/>
              </a:ext>
            </a:extLst>
          </p:cNvPr>
          <p:cNvSpPr>
            <a:spLocks noGrp="1" noChangeAspect="1"/>
          </p:cNvSpPr>
          <p:nvPr>
            <p:ph sz="quarter" idx="11"/>
          </p:nvPr>
        </p:nvSpPr>
        <p:spPr>
          <a:xfrm>
            <a:off x="4186200" y="2346250"/>
            <a:ext cx="3819600" cy="3819600"/>
          </a:xfrm>
          <a:solidFill>
            <a:srgbClr val="2E75B6"/>
          </a:solidFill>
        </p:spPr>
        <p:txBody>
          <a:bodyPr anchor="ctr" anchorCtr="0"/>
          <a:lstStyle>
            <a:lvl1pPr marL="0" indent="0" algn="ctr">
              <a:buFontTx/>
              <a:buNone/>
              <a:defRPr baseline="0">
                <a:solidFill>
                  <a:schemeClr val="bg1"/>
                </a:solidFill>
              </a:defRPr>
            </a:lvl1pPr>
            <a:lvl2pPr marL="457200" indent="0">
              <a:buFontTx/>
              <a:buNone/>
              <a:defRPr baseline="0">
                <a:solidFill>
                  <a:schemeClr val="bg1"/>
                </a:solidFill>
              </a:defRPr>
            </a:lvl2pPr>
            <a:lvl3pPr marL="914400" indent="0">
              <a:buFontTx/>
              <a:buNone/>
              <a:defRPr baseline="0">
                <a:solidFill>
                  <a:schemeClr val="bg1"/>
                </a:solidFill>
              </a:defRPr>
            </a:lvl3pPr>
            <a:lvl4pPr marL="1371600" indent="0">
              <a:buFontTx/>
              <a:buNone/>
              <a:defRPr baseline="0">
                <a:solidFill>
                  <a:schemeClr val="bg1"/>
                </a:solidFill>
              </a:defRPr>
            </a:lvl4pPr>
            <a:lvl5pPr marL="1828800" indent="0">
              <a:buFontTx/>
              <a:buNone/>
              <a:defRPr baseline="0">
                <a:solidFill>
                  <a:schemeClr val="bg1"/>
                </a:solidFill>
              </a:defRPr>
            </a:lvl5pPr>
          </a:lstStyle>
          <a:p>
            <a:pPr lvl="0"/>
            <a:r>
              <a:rPr lang="de-DE"/>
              <a:t>Textmasterformat bearbeiten</a:t>
            </a:r>
          </a:p>
        </p:txBody>
      </p:sp>
      <p:sp>
        <p:nvSpPr>
          <p:cNvPr id="9" name="Textplatzhalter 7">
            <a:extLst>
              <a:ext uri="{FF2B5EF4-FFF2-40B4-BE49-F238E27FC236}">
                <a16:creationId xmlns:a16="http://schemas.microsoft.com/office/drawing/2014/main" id="{F77F2EF7-467D-D741-87E3-6F56A2B2D170}"/>
              </a:ext>
            </a:extLst>
          </p:cNvPr>
          <p:cNvSpPr>
            <a:spLocks noGrp="1"/>
          </p:cNvSpPr>
          <p:nvPr>
            <p:ph type="body" sz="quarter" idx="12"/>
          </p:nvPr>
        </p:nvSpPr>
        <p:spPr>
          <a:xfrm>
            <a:off x="803276" y="981710"/>
            <a:ext cx="10585450" cy="671899"/>
          </a:xfrm>
        </p:spPr>
        <p:txBody>
          <a:bodyPr>
            <a:noAutofit/>
          </a:bodyPr>
          <a:lstStyle>
            <a:lvl1pPr marL="0" indent="0" algn="ctr">
              <a:buFontTx/>
              <a:buNone/>
              <a:defRPr sz="5000" b="1" i="0" cap="all" baseline="0">
                <a:solidFill>
                  <a:schemeClr val="bg1"/>
                </a:solidFill>
              </a:defRPr>
            </a:lvl1pPr>
          </a:lstStyle>
          <a:p>
            <a:pPr lvl="0"/>
            <a:r>
              <a:rPr lang="de-DE"/>
              <a:t>Textmasterformat bearbeiten</a:t>
            </a:r>
          </a:p>
        </p:txBody>
      </p:sp>
      <p:sp>
        <p:nvSpPr>
          <p:cNvPr id="6" name="Fußzeilenplatzhalter 7">
            <a:extLst>
              <a:ext uri="{FF2B5EF4-FFF2-40B4-BE49-F238E27FC236}">
                <a16:creationId xmlns:a16="http://schemas.microsoft.com/office/drawing/2014/main" id="{0339683A-5F6C-436A-A872-A94925EE1067}"/>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10" name="Foliennummernplatzhalter 8">
            <a:extLst>
              <a:ext uri="{FF2B5EF4-FFF2-40B4-BE49-F238E27FC236}">
                <a16:creationId xmlns:a16="http://schemas.microsoft.com/office/drawing/2014/main" id="{5CF38ED8-BA5D-43CE-9502-64905FAD0DC8}"/>
              </a:ext>
            </a:extLst>
          </p:cNvPr>
          <p:cNvSpPr>
            <a:spLocks noGrp="1"/>
          </p:cNvSpPr>
          <p:nvPr>
            <p:ph type="sldNum" sz="quarter" idx="4"/>
          </p:nvPr>
        </p:nvSpPr>
        <p:spPr>
          <a:xfrm>
            <a:off x="10844655" y="6625334"/>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Tree>
    <p:extLst>
      <p:ext uri="{BB962C8B-B14F-4D97-AF65-F5344CB8AC3E}">
        <p14:creationId xmlns:p14="http://schemas.microsoft.com/office/powerpoint/2010/main" val="280005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816724" y="1125538"/>
            <a:ext cx="5375275" cy="4681219"/>
          </a:xfrm>
          <a:custGeom>
            <a:avLst/>
            <a:gdLst>
              <a:gd name="connsiteX0" fmla="*/ 0 w 5848350"/>
              <a:gd name="connsiteY0" fmla="*/ 0 h 4457700"/>
              <a:gd name="connsiteX1" fmla="*/ 5848350 w 5848350"/>
              <a:gd name="connsiteY1" fmla="*/ 0 h 4457700"/>
              <a:gd name="connsiteX2" fmla="*/ 5848350 w 5848350"/>
              <a:gd name="connsiteY2" fmla="*/ 4457700 h 4457700"/>
              <a:gd name="connsiteX3" fmla="*/ 0 w 5848350"/>
              <a:gd name="connsiteY3" fmla="*/ 4457700 h 4457700"/>
            </a:gdLst>
            <a:ahLst/>
            <a:cxnLst>
              <a:cxn ang="0">
                <a:pos x="connsiteX0" y="connsiteY0"/>
              </a:cxn>
              <a:cxn ang="0">
                <a:pos x="connsiteX1" y="connsiteY1"/>
              </a:cxn>
              <a:cxn ang="0">
                <a:pos x="connsiteX2" y="connsiteY2"/>
              </a:cxn>
              <a:cxn ang="0">
                <a:pos x="connsiteX3" y="connsiteY3"/>
              </a:cxn>
            </a:cxnLst>
            <a:rect l="l" t="t" r="r" b="b"/>
            <a:pathLst>
              <a:path w="5848350" h="4457700">
                <a:moveTo>
                  <a:pt x="0" y="0"/>
                </a:moveTo>
                <a:lnTo>
                  <a:pt x="5848350" y="0"/>
                </a:lnTo>
                <a:lnTo>
                  <a:pt x="5848350" y="4457700"/>
                </a:lnTo>
                <a:lnTo>
                  <a:pt x="0" y="4457700"/>
                </a:lnTo>
                <a:close/>
              </a:path>
            </a:pathLst>
          </a:custGeom>
        </p:spPr>
        <p:txBody>
          <a:bodyPr wrap="square">
            <a:noAutofit/>
          </a:bodyPr>
          <a:lstStyle/>
          <a:p>
            <a:r>
              <a:rPr lang="de-DE"/>
              <a:t>Bild durch Klicken auf Symbol hinzufügen</a:t>
            </a:r>
            <a:endParaRPr lang="id-ID"/>
          </a:p>
        </p:txBody>
      </p:sp>
      <p:sp>
        <p:nvSpPr>
          <p:cNvPr id="3" name="Title 1">
            <a:extLst>
              <a:ext uri="{FF2B5EF4-FFF2-40B4-BE49-F238E27FC236}">
                <a16:creationId xmlns:a16="http://schemas.microsoft.com/office/drawing/2014/main" id="{A29F82C5-1C4F-DA4E-84A6-F411B8B54576}"/>
              </a:ext>
            </a:extLst>
          </p:cNvPr>
          <p:cNvSpPr>
            <a:spLocks noGrp="1"/>
          </p:cNvSpPr>
          <p:nvPr>
            <p:ph type="ctrTitle" hasCustomPrompt="1"/>
          </p:nvPr>
        </p:nvSpPr>
        <p:spPr>
          <a:xfrm>
            <a:off x="695325" y="1016000"/>
            <a:ext cx="5040314" cy="918325"/>
          </a:xfrm>
        </p:spPr>
        <p:txBody>
          <a:bodyPr anchor="t" anchorCtr="0">
            <a:noAutofit/>
          </a:bodyPr>
          <a:lstStyle>
            <a:lvl1pPr algn="l">
              <a:defRPr sz="3200" b="1" i="0" cap="all" baseline="0">
                <a:solidFill>
                  <a:schemeClr val="bg2">
                    <a:lumMod val="50000"/>
                  </a:schemeClr>
                </a:solidFill>
              </a:defRPr>
            </a:lvl1pPr>
          </a:lstStyle>
          <a:p>
            <a:r>
              <a:rPr lang="en-US" dirty="0"/>
              <a:t>Click to edit Master title style</a:t>
            </a:r>
            <a:endParaRPr lang="id-ID" dirty="0"/>
          </a:p>
        </p:txBody>
      </p:sp>
      <p:sp>
        <p:nvSpPr>
          <p:cNvPr id="4" name="Textplatzhalter 4">
            <a:extLst>
              <a:ext uri="{FF2B5EF4-FFF2-40B4-BE49-F238E27FC236}">
                <a16:creationId xmlns:a16="http://schemas.microsoft.com/office/drawing/2014/main" id="{8CEBC9B8-DD55-3D48-8F05-F84D02626AEE}"/>
              </a:ext>
            </a:extLst>
          </p:cNvPr>
          <p:cNvSpPr>
            <a:spLocks noGrp="1"/>
          </p:cNvSpPr>
          <p:nvPr>
            <p:ph type="body" sz="quarter" idx="11" hasCustomPrompt="1"/>
          </p:nvPr>
        </p:nvSpPr>
        <p:spPr>
          <a:xfrm>
            <a:off x="701676" y="2816225"/>
            <a:ext cx="5241925" cy="2990532"/>
          </a:xfrm>
        </p:spPr>
        <p:txBody>
          <a:bodyPr>
            <a:normAutofit/>
          </a:bodyPr>
          <a:lstStyle>
            <a:lvl1pPr marL="285750" indent="-285750">
              <a:buFont typeface="Arial" panose="020B0604020202020204" pitchFamily="34" charset="0"/>
              <a:buChar char="•"/>
              <a:defRPr sz="1600" baseline="0">
                <a:solidFill>
                  <a:schemeClr val="bg1">
                    <a:lumMod val="50000"/>
                  </a:schemeClr>
                </a:solidFill>
              </a:defRPr>
            </a:lvl1pPr>
            <a:lvl2pPr marL="628650" indent="-358775">
              <a:buClr>
                <a:srgbClr val="003DB8"/>
              </a:buClr>
              <a:tabLst/>
              <a:defRPr sz="1200" baseline="0">
                <a:solidFill>
                  <a:schemeClr val="bg1">
                    <a:lumMod val="50000"/>
                  </a:schemeClr>
                </a:solidFill>
              </a:defRPr>
            </a:lvl2pPr>
            <a:lvl3pPr marL="898525" indent="-271463">
              <a:buClr>
                <a:srgbClr val="003DB8"/>
              </a:buClr>
              <a:buFont typeface="Arial" panose="020B0604020202020204" pitchFamily="34" charset="0"/>
              <a:buChar char="•"/>
              <a:tabLst/>
              <a:defRPr lang="en-US" sz="1200" b="0" i="0" kern="1200" baseline="0" dirty="0" smtClean="0">
                <a:solidFill>
                  <a:schemeClr val="bg1">
                    <a:lumMod val="50000"/>
                  </a:schemeClr>
                </a:solidFill>
                <a:latin typeface="Arial" panose="020B0604020202020204" pitchFamily="34" charset="0"/>
                <a:ea typeface="+mn-ea"/>
                <a:cs typeface="Arial" panose="020B0604020202020204" pitchFamily="34" charset="0"/>
              </a:defRPr>
            </a:lvl3pPr>
            <a:lvl4pPr>
              <a:defRPr/>
            </a:lvl4pPr>
          </a:lstStyle>
          <a:p>
            <a:pPr marL="0" indent="0">
              <a:buNone/>
            </a:pPr>
            <a:r>
              <a:rPr lang="en-US" sz="1600" dirty="0">
                <a:solidFill>
                  <a:schemeClr val="bg1">
                    <a:lumMod val="50000"/>
                  </a:schemeClr>
                </a:solidFill>
                <a:latin typeface="Arial" panose="020B0604020202020204" pitchFamily="34" charset="0"/>
                <a:cs typeface="Arial" panose="020B0604020202020204" pitchFamily="34" charset="0"/>
              </a:rPr>
              <a:t>Click to edit Master text styles</a:t>
            </a:r>
          </a:p>
          <a:p>
            <a:pPr>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Second level</a:t>
            </a:r>
          </a:p>
          <a:p>
            <a:pPr lvl="1">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Third level</a:t>
            </a:r>
          </a:p>
          <a:p>
            <a:pPr lvl="2">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Fourth level</a:t>
            </a:r>
          </a:p>
          <a:p>
            <a:pPr lvl="3">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Fifth level</a:t>
            </a:r>
          </a:p>
        </p:txBody>
      </p:sp>
      <p:sp>
        <p:nvSpPr>
          <p:cNvPr id="5" name="Fußzeilenplatzhalter 7">
            <a:extLst>
              <a:ext uri="{FF2B5EF4-FFF2-40B4-BE49-F238E27FC236}">
                <a16:creationId xmlns:a16="http://schemas.microsoft.com/office/drawing/2014/main" id="{4AC62807-61D9-4D8F-A375-C18E964C3384}"/>
              </a:ext>
            </a:extLst>
          </p:cNvPr>
          <p:cNvSpPr>
            <a:spLocks noGrp="1"/>
          </p:cNvSpPr>
          <p:nvPr>
            <p:ph type="ftr" sz="quarter" idx="3"/>
          </p:nvPr>
        </p:nvSpPr>
        <p:spPr>
          <a:xfrm>
            <a:off x="514566" y="6674221"/>
            <a:ext cx="7685151" cy="183600"/>
          </a:xfrm>
          <a:prstGeom prst="rect">
            <a:avLst/>
          </a:prstGeom>
        </p:spPr>
        <p:txBody>
          <a:bodyPr vert="horz" lIns="0" tIns="45720" rIns="91440" bIns="45720" rtlCol="0" anchor="ctr"/>
          <a:lstStyle>
            <a:lvl1pPr algn="l">
              <a:defRPr sz="600">
                <a:solidFill>
                  <a:schemeClr val="bg1">
                    <a:lumMod val="75000"/>
                  </a:schemeClr>
                </a:solidFill>
              </a:defRPr>
            </a:lvl1pPr>
          </a:lstStyle>
          <a:p>
            <a:r>
              <a:rPr lang="en-GB"/>
              <a:t>PUBLIC or CONFIDENTIAL</a:t>
            </a:r>
            <a:endParaRPr lang="en-GB" dirty="0"/>
          </a:p>
        </p:txBody>
      </p:sp>
      <p:sp>
        <p:nvSpPr>
          <p:cNvPr id="7" name="Foliennummernplatzhalter 8">
            <a:extLst>
              <a:ext uri="{FF2B5EF4-FFF2-40B4-BE49-F238E27FC236}">
                <a16:creationId xmlns:a16="http://schemas.microsoft.com/office/drawing/2014/main" id="{06139E77-F45D-4062-B88F-A5C6F6AD1CAA}"/>
              </a:ext>
            </a:extLst>
          </p:cNvPr>
          <p:cNvSpPr>
            <a:spLocks noGrp="1"/>
          </p:cNvSpPr>
          <p:nvPr>
            <p:ph type="sldNum" sz="quarter" idx="4"/>
          </p:nvPr>
        </p:nvSpPr>
        <p:spPr>
          <a:xfrm>
            <a:off x="10840681" y="6674221"/>
            <a:ext cx="1347345" cy="183600"/>
          </a:xfrm>
          <a:prstGeom prst="rect">
            <a:avLst/>
          </a:prstGeom>
        </p:spPr>
        <p:txBody>
          <a:bodyPr vert="horz" lIns="91440" tIns="45720" rIns="91440" bIns="45720" rtlCol="0" anchor="ctr"/>
          <a:lstStyle>
            <a:lvl1pPr algn="r">
              <a:defRPr sz="600">
                <a:solidFill>
                  <a:schemeClr val="bg1">
                    <a:lumMod val="75000"/>
                  </a:schemeClr>
                </a:solidFill>
              </a:defRPr>
            </a:lvl1pPr>
          </a:lstStyle>
          <a:p>
            <a:fld id="{F9FCB281-5979-4F37-9D32-953D0EC99A6B}" type="slidenum">
              <a:rPr lang="en-GB" smtClean="0"/>
              <a:pPr/>
              <a:t>‹#›</a:t>
            </a:fld>
            <a:endParaRPr lang="en-GB" dirty="0"/>
          </a:p>
        </p:txBody>
      </p:sp>
    </p:spTree>
    <p:extLst>
      <p:ext uri="{BB962C8B-B14F-4D97-AF65-F5344CB8AC3E}">
        <p14:creationId xmlns:p14="http://schemas.microsoft.com/office/powerpoint/2010/main" val="9094580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46B-6C0A-7140-B722-02C57FB76EEB}"/>
              </a:ext>
            </a:extLst>
          </p:cNvPr>
          <p:cNvSpPr>
            <a:spLocks noGrp="1"/>
          </p:cNvSpPr>
          <p:nvPr>
            <p:ph type="ctrTitle" hasCustomPrompt="1"/>
          </p:nvPr>
        </p:nvSpPr>
        <p:spPr>
          <a:xfrm>
            <a:off x="695325" y="1016000"/>
            <a:ext cx="10521274" cy="540000"/>
          </a:xfrm>
        </p:spPr>
        <p:txBody>
          <a:bodyPr anchor="ctr" anchorCtr="0">
            <a:normAutofit/>
          </a:bodyPr>
          <a:lstStyle>
            <a:lvl1pPr algn="l">
              <a:defRPr sz="2800" b="1" i="0" baseline="0"/>
            </a:lvl1pPr>
          </a:lstStyle>
          <a:p>
            <a:r>
              <a:rPr lang="en-US" dirty="0"/>
              <a:t>Click to edit Master title style</a:t>
            </a:r>
            <a:endParaRPr lang="id-ID" dirty="0"/>
          </a:p>
        </p:txBody>
      </p:sp>
      <p:sp>
        <p:nvSpPr>
          <p:cNvPr id="4" name="Text Placeholder 2">
            <a:extLst>
              <a:ext uri="{FF2B5EF4-FFF2-40B4-BE49-F238E27FC236}">
                <a16:creationId xmlns:a16="http://schemas.microsoft.com/office/drawing/2014/main" id="{F2A092E4-8B64-B84C-BE24-CA142D9F5408}"/>
              </a:ext>
            </a:extLst>
          </p:cNvPr>
          <p:cNvSpPr>
            <a:spLocks noGrp="1"/>
          </p:cNvSpPr>
          <p:nvPr>
            <p:ph idx="1" hasCustomPrompt="1"/>
          </p:nvPr>
        </p:nvSpPr>
        <p:spPr>
          <a:xfrm>
            <a:off x="695325" y="2133600"/>
            <a:ext cx="10521275" cy="4362185"/>
          </a:xfrm>
          <a:prstGeom prst="rect">
            <a:avLst/>
          </a:prstGeom>
        </p:spPr>
        <p:txBody>
          <a:bodyPr vert="horz" lIns="91440" tIns="45720" rIns="91440" bIns="45720" rtlCol="0">
            <a:normAutofit/>
          </a:bodyPr>
          <a:lstStyle>
            <a:lvl1pPr>
              <a:lnSpc>
                <a:spcPct val="120000"/>
              </a:lnSpc>
              <a:spcBef>
                <a:spcPts val="0"/>
              </a:spcBef>
              <a:defRPr sz="1600"/>
            </a:lvl1pPr>
            <a:lvl2pPr>
              <a:lnSpc>
                <a:spcPct val="120000"/>
              </a:lnSpc>
              <a:spcBef>
                <a:spcPts val="0"/>
              </a:spcBef>
              <a:buClr>
                <a:srgbClr val="002060"/>
              </a:buClr>
              <a:defRPr/>
            </a:lvl2pPr>
            <a:lvl3pPr marL="896938" indent="-268288" algn="l" defTabSz="914400" rtl="0" eaLnBrk="1" latinLnBrk="0" hangingPunct="1">
              <a:lnSpc>
                <a:spcPct val="120000"/>
              </a:lnSpc>
              <a:spcBef>
                <a:spcPts val="0"/>
              </a:spcBef>
              <a:buFont typeface="Arial" panose="020B0604020202020204" pitchFamily="34" charset="0"/>
              <a:buChar char="•"/>
              <a:defRPr/>
            </a:lvl3pPr>
            <a:lvl4pPr>
              <a:lnSpc>
                <a:spcPct val="120000"/>
              </a:lnSpc>
              <a:spcBef>
                <a:spcPts val="0"/>
              </a:spcBef>
              <a:defRPr/>
            </a:lvl4pPr>
          </a:lstStyle>
          <a:p>
            <a:pPr marL="0" indent="0">
              <a:buNone/>
            </a:pPr>
            <a:r>
              <a:rPr lang="en-US" sz="1600" dirty="0">
                <a:solidFill>
                  <a:schemeClr val="bg1">
                    <a:lumMod val="50000"/>
                  </a:schemeClr>
                </a:solidFill>
                <a:latin typeface="Arial" panose="020B0604020202020204" pitchFamily="34" charset="0"/>
                <a:cs typeface="Arial" panose="020B0604020202020204" pitchFamily="34" charset="0"/>
              </a:rPr>
              <a:t>Click to edit Master text styles</a:t>
            </a:r>
          </a:p>
          <a:p>
            <a:pPr>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Second level</a:t>
            </a:r>
          </a:p>
          <a:p>
            <a:pPr lvl="1">
              <a:buClr>
                <a:srgbClr val="002060"/>
              </a:buClr>
            </a:pPr>
            <a:r>
              <a:rPr lang="en-US" sz="1400" dirty="0">
                <a:solidFill>
                  <a:schemeClr val="bg1">
                    <a:lumMod val="50000"/>
                  </a:schemeClr>
                </a:solidFill>
                <a:latin typeface="Arial" panose="020B0604020202020204" pitchFamily="34" charset="0"/>
                <a:cs typeface="Arial" panose="020B0604020202020204" pitchFamily="34" charset="0"/>
              </a:rPr>
              <a:t>Third level</a:t>
            </a:r>
          </a:p>
          <a:p>
            <a:pPr lvl="2">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Fourth level</a:t>
            </a:r>
          </a:p>
          <a:p>
            <a:pPr lvl="3">
              <a:buClr>
                <a:srgbClr val="002060"/>
              </a:buClr>
            </a:pPr>
            <a:r>
              <a:rPr lang="en-US" sz="1200" dirty="0">
                <a:solidFill>
                  <a:schemeClr val="bg1">
                    <a:lumMod val="50000"/>
                  </a:schemeClr>
                </a:solidFill>
                <a:latin typeface="Arial" panose="020B0604020202020204" pitchFamily="34" charset="0"/>
                <a:cs typeface="Arial" panose="020B0604020202020204" pitchFamily="34" charset="0"/>
              </a:rPr>
              <a:t>Fifth level</a:t>
            </a:r>
          </a:p>
        </p:txBody>
      </p:sp>
      <p:sp>
        <p:nvSpPr>
          <p:cNvPr id="5" name="Fußzeilenplatzhalter 7">
            <a:extLst>
              <a:ext uri="{FF2B5EF4-FFF2-40B4-BE49-F238E27FC236}">
                <a16:creationId xmlns:a16="http://schemas.microsoft.com/office/drawing/2014/main" id="{ABEB5CDA-DA1F-4B94-9661-99C588A89DB4}"/>
              </a:ext>
            </a:extLst>
          </p:cNvPr>
          <p:cNvSpPr>
            <a:spLocks noGrp="1"/>
          </p:cNvSpPr>
          <p:nvPr>
            <p:ph type="ftr" sz="quarter" idx="3"/>
          </p:nvPr>
        </p:nvSpPr>
        <p:spPr>
          <a:xfrm>
            <a:off x="514566" y="6674221"/>
            <a:ext cx="7685151" cy="183600"/>
          </a:xfrm>
          <a:prstGeom prst="rect">
            <a:avLst/>
          </a:prstGeom>
        </p:spPr>
        <p:txBody>
          <a:bodyPr vert="horz" lIns="0" tIns="45720" rIns="91440" bIns="45720" rtlCol="0" anchor="ctr"/>
          <a:lstStyle>
            <a:lvl1pPr algn="l">
              <a:defRPr sz="600">
                <a:solidFill>
                  <a:schemeClr val="bg1">
                    <a:lumMod val="75000"/>
                  </a:schemeClr>
                </a:solidFill>
              </a:defRPr>
            </a:lvl1pPr>
          </a:lstStyle>
          <a:p>
            <a:r>
              <a:rPr lang="en-GB" dirty="0"/>
              <a:t>CONFIDENTIAL</a:t>
            </a:r>
          </a:p>
        </p:txBody>
      </p:sp>
      <p:sp>
        <p:nvSpPr>
          <p:cNvPr id="6" name="Foliennummernplatzhalter 8">
            <a:extLst>
              <a:ext uri="{FF2B5EF4-FFF2-40B4-BE49-F238E27FC236}">
                <a16:creationId xmlns:a16="http://schemas.microsoft.com/office/drawing/2014/main" id="{837D679D-E992-4138-8F48-C3A782D0E41F}"/>
              </a:ext>
            </a:extLst>
          </p:cNvPr>
          <p:cNvSpPr>
            <a:spLocks noGrp="1"/>
          </p:cNvSpPr>
          <p:nvPr>
            <p:ph type="sldNum" sz="quarter" idx="4"/>
          </p:nvPr>
        </p:nvSpPr>
        <p:spPr>
          <a:xfrm>
            <a:off x="10840681" y="6674221"/>
            <a:ext cx="1347345" cy="183600"/>
          </a:xfrm>
          <a:prstGeom prst="rect">
            <a:avLst/>
          </a:prstGeom>
        </p:spPr>
        <p:txBody>
          <a:bodyPr vert="horz" lIns="91440" tIns="45720" rIns="91440" bIns="45720" rtlCol="0" anchor="ctr"/>
          <a:lstStyle>
            <a:lvl1pPr algn="r">
              <a:defRPr sz="600">
                <a:solidFill>
                  <a:schemeClr val="bg1">
                    <a:lumMod val="75000"/>
                  </a:schemeClr>
                </a:solidFill>
              </a:defRPr>
            </a:lvl1pPr>
          </a:lstStyle>
          <a:p>
            <a:fld id="{F9FCB281-5979-4F37-9D32-953D0EC99A6B}" type="slidenum">
              <a:rPr lang="en-GB" smtClean="0"/>
              <a:pPr/>
              <a:t>‹#›</a:t>
            </a:fld>
            <a:endParaRPr lang="en-GB" dirty="0"/>
          </a:p>
        </p:txBody>
      </p:sp>
    </p:spTree>
    <p:extLst>
      <p:ext uri="{BB962C8B-B14F-4D97-AF65-F5344CB8AC3E}">
        <p14:creationId xmlns:p14="http://schemas.microsoft.com/office/powerpoint/2010/main" val="2593538085"/>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18029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1001" y="232665"/>
            <a:ext cx="9244111" cy="540000"/>
          </a:xfrm>
          <a:prstGeom prst="rect">
            <a:avLst/>
          </a:prstGeom>
        </p:spPr>
        <p:txBody>
          <a:bodyPr vert="horz" lIns="91440" tIns="45720" rIns="91440" bIns="45720" rtlCol="0" anchor="t">
            <a:normAutofit/>
          </a:bodyPr>
          <a:lstStyle/>
          <a:p>
            <a:r>
              <a:rPr lang="en-GB" noProof="0" dirty="0" err="1"/>
              <a:t>Mastertitelformat</a:t>
            </a:r>
            <a:r>
              <a:rPr lang="en-GB" noProof="0" dirty="0"/>
              <a:t> </a:t>
            </a:r>
            <a:r>
              <a:rPr lang="en-GB" noProof="0" dirty="0" err="1"/>
              <a:t>bearbeiten</a:t>
            </a:r>
            <a:endParaRPr lang="en-GB" noProof="0" dirty="0"/>
          </a:p>
        </p:txBody>
      </p:sp>
      <p:sp>
        <p:nvSpPr>
          <p:cNvPr id="3" name="Text Placeholder 2"/>
          <p:cNvSpPr>
            <a:spLocks noGrp="1"/>
          </p:cNvSpPr>
          <p:nvPr>
            <p:ph type="body" idx="1"/>
          </p:nvPr>
        </p:nvSpPr>
        <p:spPr>
          <a:xfrm>
            <a:off x="695296" y="1261512"/>
            <a:ext cx="10515600" cy="5249612"/>
          </a:xfrm>
          <a:prstGeom prst="rect">
            <a:avLst/>
          </a:prstGeom>
        </p:spPr>
        <p:txBody>
          <a:bodyPr vert="horz" lIns="91440" tIns="45720" rIns="91440" bIns="45720" rtlCol="0">
            <a:normAutofit/>
          </a:bodyPr>
          <a:lstStyle/>
          <a:p>
            <a:pPr marL="0" lvl="0" indent="0">
              <a:buNone/>
            </a:pPr>
            <a:r>
              <a:rPr lang="de-DE" sz="1600" dirty="0">
                <a:solidFill>
                  <a:schemeClr val="bg1">
                    <a:lumMod val="50000"/>
                  </a:schemeClr>
                </a:solidFill>
                <a:latin typeface="Arial" panose="020B0604020202020204" pitchFamily="34" charset="0"/>
                <a:cs typeface="Arial" panose="020B0604020202020204" pitchFamily="34" charset="0"/>
              </a:rPr>
              <a:t>Mastertextformat bearbeiten</a:t>
            </a:r>
          </a:p>
          <a:p>
            <a:pPr marL="0" lvl="1" indent="0">
              <a:buNone/>
            </a:pPr>
            <a:r>
              <a:rPr lang="de-DE" sz="1600" dirty="0">
                <a:solidFill>
                  <a:schemeClr val="bg1">
                    <a:lumMod val="50000"/>
                  </a:schemeClr>
                </a:solidFill>
                <a:latin typeface="Arial" panose="020B0604020202020204" pitchFamily="34" charset="0"/>
                <a:cs typeface="Arial" panose="020B0604020202020204" pitchFamily="34" charset="0"/>
              </a:rPr>
              <a:t>Zweite Ebene</a:t>
            </a:r>
          </a:p>
          <a:p>
            <a:pPr marL="0" lvl="2" indent="0">
              <a:buNone/>
            </a:pPr>
            <a:r>
              <a:rPr lang="de-DE" sz="1600" dirty="0">
                <a:solidFill>
                  <a:schemeClr val="bg1">
                    <a:lumMod val="50000"/>
                  </a:schemeClr>
                </a:solidFill>
                <a:latin typeface="Arial" panose="020B0604020202020204" pitchFamily="34" charset="0"/>
                <a:cs typeface="Arial" panose="020B0604020202020204" pitchFamily="34" charset="0"/>
              </a:rPr>
              <a:t>Dritte Ebene</a:t>
            </a:r>
          </a:p>
          <a:p>
            <a:pPr marL="0" lvl="3" indent="0">
              <a:buNone/>
            </a:pPr>
            <a:r>
              <a:rPr lang="de-DE" sz="1600" dirty="0">
                <a:solidFill>
                  <a:schemeClr val="bg1">
                    <a:lumMod val="50000"/>
                  </a:schemeClr>
                </a:solidFill>
                <a:latin typeface="Arial" panose="020B0604020202020204" pitchFamily="34" charset="0"/>
                <a:cs typeface="Arial" panose="020B0604020202020204" pitchFamily="34" charset="0"/>
              </a:rPr>
              <a:t>Vierte Ebene</a:t>
            </a:r>
          </a:p>
          <a:p>
            <a:pPr marL="0" lvl="4" indent="0">
              <a:buNone/>
            </a:pPr>
            <a:r>
              <a:rPr lang="de-DE" sz="1600" dirty="0">
                <a:solidFill>
                  <a:schemeClr val="bg1">
                    <a:lumMod val="50000"/>
                  </a:schemeClr>
                </a:solidFill>
                <a:latin typeface="Arial" panose="020B0604020202020204" pitchFamily="34" charset="0"/>
                <a:cs typeface="Arial" panose="020B0604020202020204" pitchFamily="34" charset="0"/>
              </a:rPr>
              <a:t>Fünfte Ebene</a:t>
            </a:r>
            <a:endParaRPr lang="en-US" sz="1200" dirty="0">
              <a:solidFill>
                <a:schemeClr val="bg1">
                  <a:lumMod val="50000"/>
                </a:schemeClr>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2015C540-ADAE-EF4C-97B6-0A6F2A35807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708937" y="232665"/>
            <a:ext cx="1205713" cy="377790"/>
          </a:xfrm>
          <a:prstGeom prst="rect">
            <a:avLst/>
          </a:prstGeom>
        </p:spPr>
      </p:pic>
      <p:sp>
        <p:nvSpPr>
          <p:cNvPr id="7" name="Textfeld 6">
            <a:extLst>
              <a:ext uri="{FF2B5EF4-FFF2-40B4-BE49-F238E27FC236}">
                <a16:creationId xmlns:a16="http://schemas.microsoft.com/office/drawing/2014/main" id="{9C18D6FD-D6C7-4144-8667-EE83EE9064E5}"/>
              </a:ext>
            </a:extLst>
          </p:cNvPr>
          <p:cNvSpPr txBox="1"/>
          <p:nvPr userDrawn="1"/>
        </p:nvSpPr>
        <p:spPr>
          <a:xfrm>
            <a:off x="0" y="6627168"/>
            <a:ext cx="1522692" cy="230832"/>
          </a:xfrm>
          <a:prstGeom prst="rect">
            <a:avLst/>
          </a:prstGeom>
          <a:noFill/>
        </p:spPr>
        <p:txBody>
          <a:bodyPr wrap="square" rIns="0" rtlCol="0" anchor="ctr">
            <a:spAutoFit/>
          </a:bodyPr>
          <a:lstStyle/>
          <a:p>
            <a:pPr algn="l"/>
            <a:r>
              <a:rPr lang="de-DE" sz="900" dirty="0">
                <a:solidFill>
                  <a:schemeClr val="bg1">
                    <a:lumMod val="65000"/>
                  </a:schemeClr>
                </a:solidFill>
                <a:ea typeface="Lato" panose="020F0502020204030203" pitchFamily="34" charset="0"/>
                <a:cs typeface="Lato" panose="020F0502020204030203" pitchFamily="34" charset="0"/>
              </a:rPr>
              <a:t>Copyright </a:t>
            </a:r>
            <a:r>
              <a:rPr lang="id-ID" sz="900" dirty="0">
                <a:solidFill>
                  <a:schemeClr val="bg1">
                    <a:lumMod val="65000"/>
                  </a:schemeClr>
                </a:solidFill>
                <a:ea typeface="Lato" panose="020F0502020204030203" pitchFamily="34" charset="0"/>
                <a:cs typeface="Lato" panose="020F0502020204030203" pitchFamily="34" charset="0"/>
              </a:rPr>
              <a:t>© S</a:t>
            </a:r>
            <a:r>
              <a:rPr lang="de-DE" sz="900" dirty="0">
                <a:solidFill>
                  <a:schemeClr val="bg1">
                    <a:lumMod val="65000"/>
                  </a:schemeClr>
                </a:solidFill>
                <a:ea typeface="Lato" panose="020F0502020204030203" pitchFamily="34" charset="0"/>
                <a:cs typeface="Lato" panose="020F0502020204030203" pitchFamily="34" charset="0"/>
              </a:rPr>
              <a:t>YSGO  |  </a:t>
            </a:r>
            <a:endParaRPr lang="de-DE" sz="900" dirty="0">
              <a:solidFill>
                <a:schemeClr val="bg1">
                  <a:lumMod val="65000"/>
                </a:schemeClr>
              </a:solidFill>
            </a:endParaRPr>
          </a:p>
        </p:txBody>
      </p:sp>
      <p:sp>
        <p:nvSpPr>
          <p:cNvPr id="8" name="Fußzeilenplatzhalter 7">
            <a:extLst>
              <a:ext uri="{FF2B5EF4-FFF2-40B4-BE49-F238E27FC236}">
                <a16:creationId xmlns:a16="http://schemas.microsoft.com/office/drawing/2014/main" id="{D5782FC5-0294-447D-B75D-E485408A2CDD}"/>
              </a:ext>
            </a:extLst>
          </p:cNvPr>
          <p:cNvSpPr>
            <a:spLocks noGrp="1"/>
          </p:cNvSpPr>
          <p:nvPr>
            <p:ph type="ftr" sz="quarter" idx="3"/>
          </p:nvPr>
        </p:nvSpPr>
        <p:spPr>
          <a:xfrm>
            <a:off x="1322544" y="6625335"/>
            <a:ext cx="6909517" cy="232665"/>
          </a:xfrm>
          <a:prstGeom prst="rect">
            <a:avLst/>
          </a:prstGeom>
        </p:spPr>
        <p:txBody>
          <a:bodyPr vert="horz" lIns="0" tIns="45720" rIns="91440" bIns="45720" rtlCol="0" anchor="ctr"/>
          <a:lstStyle>
            <a:lvl1pPr algn="l">
              <a:defRPr sz="900">
                <a:solidFill>
                  <a:schemeClr val="bg1">
                    <a:lumMod val="65000"/>
                  </a:schemeClr>
                </a:solidFill>
              </a:defRPr>
            </a:lvl1pPr>
          </a:lstStyle>
          <a:p>
            <a:r>
              <a:rPr lang="en-GB"/>
              <a:t>Year - Public or Internal</a:t>
            </a:r>
            <a:endParaRPr lang="en-GB" dirty="0"/>
          </a:p>
        </p:txBody>
      </p:sp>
      <p:sp>
        <p:nvSpPr>
          <p:cNvPr id="9" name="Foliennummernplatzhalter 8">
            <a:extLst>
              <a:ext uri="{FF2B5EF4-FFF2-40B4-BE49-F238E27FC236}">
                <a16:creationId xmlns:a16="http://schemas.microsoft.com/office/drawing/2014/main" id="{757976A7-BB53-4F29-9A0F-83637D5B9F9D}"/>
              </a:ext>
            </a:extLst>
          </p:cNvPr>
          <p:cNvSpPr>
            <a:spLocks noGrp="1"/>
          </p:cNvSpPr>
          <p:nvPr>
            <p:ph type="sldNum" sz="quarter" idx="4"/>
          </p:nvPr>
        </p:nvSpPr>
        <p:spPr>
          <a:xfrm>
            <a:off x="10844655" y="6625334"/>
            <a:ext cx="1347345" cy="232665"/>
          </a:xfrm>
          <a:prstGeom prst="rect">
            <a:avLst/>
          </a:prstGeom>
        </p:spPr>
        <p:txBody>
          <a:bodyPr vert="horz" lIns="91440" tIns="45720" rIns="91440" bIns="45720" rtlCol="0" anchor="ctr"/>
          <a:lstStyle>
            <a:lvl1pPr algn="r">
              <a:defRPr sz="900">
                <a:solidFill>
                  <a:schemeClr val="bg1">
                    <a:lumMod val="65000"/>
                  </a:schemeClr>
                </a:solidFill>
              </a:defRPr>
            </a:lvl1pPr>
          </a:lstStyle>
          <a:p>
            <a:fld id="{F9FCB281-5979-4F37-9D32-953D0EC99A6B}" type="slidenum">
              <a:rPr lang="en-GB" smtClean="0"/>
              <a:pPr/>
              <a:t>‹#›</a:t>
            </a:fld>
            <a:endParaRPr lang="en-GB" dirty="0"/>
          </a:p>
        </p:txBody>
      </p:sp>
    </p:spTree>
    <p:extLst>
      <p:ext uri="{BB962C8B-B14F-4D97-AF65-F5344CB8AC3E}">
        <p14:creationId xmlns:p14="http://schemas.microsoft.com/office/powerpoint/2010/main" val="161190245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82" r:id="rId3"/>
    <p:sldLayoutId id="2147483681" r:id="rId4"/>
    <p:sldLayoutId id="2147483680" r:id="rId5"/>
    <p:sldLayoutId id="2147483679" r:id="rId6"/>
    <p:sldLayoutId id="2147483684" r:id="rId7"/>
    <p:sldLayoutId id="2147483685" r:id="rId8"/>
    <p:sldLayoutId id="2147483686" r:id="rId9"/>
    <p:sldLayoutId id="2147483687" r:id="rId10"/>
    <p:sldLayoutId id="2147483688" r:id="rId11"/>
  </p:sldLayoutIdLst>
  <p:hf hdr="0" dt="0"/>
  <p:txStyles>
    <p:titleStyle>
      <a:lvl1pPr algn="l" defTabSz="914400" rtl="0" eaLnBrk="1" latinLnBrk="0" hangingPunct="1">
        <a:lnSpc>
          <a:spcPct val="90000"/>
        </a:lnSpc>
        <a:spcBef>
          <a:spcPct val="0"/>
        </a:spcBef>
        <a:buNone/>
        <a:defRPr lang="id-ID" sz="2800" b="1" i="0" kern="1200" cap="all" baseline="0" dirty="0">
          <a:solidFill>
            <a:srgbClr val="005598"/>
          </a:solidFill>
          <a:latin typeface="+mj-lt"/>
          <a:ea typeface="+mj-ea"/>
          <a:cs typeface="Aharoni" panose="02010803020104030203" pitchFamily="2" charset="-79"/>
        </a:defRPr>
      </a:lvl1pPr>
    </p:titleStyle>
    <p:bodyStyle>
      <a:lvl1pPr marL="285750" indent="-285750" algn="l" defTabSz="914400" rtl="0" eaLnBrk="1" latinLnBrk="0" hangingPunct="1">
        <a:lnSpc>
          <a:spcPct val="120000"/>
        </a:lnSpc>
        <a:spcBef>
          <a:spcPts val="0"/>
        </a:spcBef>
        <a:buFont typeface="Arial" panose="020B0604020202020204" pitchFamily="34" charset="0"/>
        <a:buChar char="•"/>
        <a:defRPr lang="en-US" sz="2000" kern="1200" baseline="0" dirty="0">
          <a:solidFill>
            <a:schemeClr val="bg1">
              <a:lumMod val="50000"/>
            </a:schemeClr>
          </a:solidFill>
          <a:latin typeface="Arial" panose="020B0604020202020204" pitchFamily="34" charset="0"/>
          <a:ea typeface="+mn-ea"/>
          <a:cs typeface="Arial" panose="020B0604020202020204" pitchFamily="34" charset="0"/>
        </a:defRPr>
      </a:lvl1pPr>
      <a:lvl2pPr marL="539750" indent="-269875" algn="l" defTabSz="914400" rtl="0" eaLnBrk="1" latinLnBrk="0" hangingPunct="1">
        <a:lnSpc>
          <a:spcPct val="120000"/>
        </a:lnSpc>
        <a:spcBef>
          <a:spcPts val="0"/>
        </a:spcBef>
        <a:buClr>
          <a:srgbClr val="002060"/>
        </a:buClr>
        <a:buFont typeface="Symbol" panose="05050102010706020507" pitchFamily="18" charset="2"/>
        <a:buChar char="-"/>
        <a:defRPr lang="en-US" sz="1800" b="0" i="0" kern="1200" baseline="0" dirty="0">
          <a:solidFill>
            <a:schemeClr val="bg1">
              <a:lumMod val="50000"/>
            </a:schemeClr>
          </a:solidFill>
          <a:latin typeface="Arial" panose="020B0604020202020204" pitchFamily="34" charset="0"/>
          <a:ea typeface="+mn-ea"/>
          <a:cs typeface="Arial" panose="020B0604020202020204" pitchFamily="34" charset="0"/>
        </a:defRPr>
      </a:lvl2pPr>
      <a:lvl3pPr marL="896938" indent="-268288" algn="l" defTabSz="914400" rtl="0" eaLnBrk="1" latinLnBrk="0" hangingPunct="1">
        <a:lnSpc>
          <a:spcPct val="120000"/>
        </a:lnSpc>
        <a:spcBef>
          <a:spcPts val="0"/>
        </a:spcBef>
        <a:buFont typeface="Arial" panose="020B0604020202020204" pitchFamily="34" charset="0"/>
        <a:buChar char="•"/>
        <a:defRPr lang="en-US" sz="1800" b="0" i="0" kern="1200" baseline="0" dirty="0">
          <a:solidFill>
            <a:schemeClr val="bg2">
              <a:lumMod val="50000"/>
            </a:schemeClr>
          </a:solidFill>
          <a:latin typeface="+mn-lt"/>
          <a:ea typeface="+mn-ea"/>
          <a:cs typeface="+mn-cs"/>
        </a:defRPr>
      </a:lvl3pPr>
      <a:lvl4pPr marL="1166813" indent="-269875" algn="l" defTabSz="914400" rtl="0" eaLnBrk="1" latinLnBrk="0" hangingPunct="1">
        <a:lnSpc>
          <a:spcPct val="120000"/>
        </a:lnSpc>
        <a:spcBef>
          <a:spcPts val="0"/>
        </a:spcBef>
        <a:buFont typeface="Arial" panose="020B0604020202020204" pitchFamily="34" charset="0"/>
        <a:buChar char="•"/>
        <a:defRPr lang="id-ID" sz="1800" b="0" i="0" kern="1200" baseline="0" dirty="0">
          <a:solidFill>
            <a:schemeClr val="bg2">
              <a:lumMod val="50000"/>
            </a:schemeClr>
          </a:solidFill>
          <a:latin typeface="+mn-lt"/>
          <a:ea typeface="+mn-ea"/>
          <a:cs typeface="+mn-cs"/>
        </a:defRPr>
      </a:lvl4pPr>
      <a:lvl5pPr marL="1600200" indent="-228600" algn="l" defTabSz="914400" rtl="0" eaLnBrk="1" latinLnBrk="0" hangingPunct="1">
        <a:lnSpc>
          <a:spcPct val="90000"/>
        </a:lnSpc>
        <a:spcBef>
          <a:spcPts val="500"/>
        </a:spcBef>
        <a:buFont typeface="Arial" panose="020B0604020202020204" pitchFamily="34" charset="0"/>
        <a:buChar char="•"/>
        <a:defRPr lang="id-ID"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userDrawn="1">
          <p15:clr>
            <a:srgbClr val="F26B43"/>
          </p15:clr>
        </p15:guide>
        <p15:guide id="2" pos="7174" userDrawn="1">
          <p15:clr>
            <a:srgbClr val="F26B43"/>
          </p15:clr>
        </p15:guide>
        <p15:guide id="3" orient="horz" pos="709" userDrawn="1">
          <p15:clr>
            <a:srgbClr val="F26B43"/>
          </p15:clr>
        </p15:guide>
        <p15:guide id="4" pos="3840" userDrawn="1">
          <p15:clr>
            <a:srgbClr val="F26B43"/>
          </p15:clr>
        </p15:guide>
        <p15:guide id="5" orient="horz" pos="1344" userDrawn="1">
          <p15:clr>
            <a:srgbClr val="F26B43"/>
          </p15:clr>
        </p15:guide>
        <p15:guide id="6" orient="horz" pos="1774" userDrawn="1">
          <p15:clr>
            <a:srgbClr val="F26B43"/>
          </p15:clr>
        </p15:guide>
        <p15:guide id="7" pos="4294" userDrawn="1">
          <p15:clr>
            <a:srgbClr val="F26B43"/>
          </p15:clr>
        </p15:guide>
        <p15:guide id="8" pos="3386" userDrawn="1">
          <p15:clr>
            <a:srgbClr val="F26B43"/>
          </p15:clr>
        </p15:guide>
        <p15:guide id="9" orient="horz" pos="640" userDrawn="1">
          <p15:clr>
            <a:srgbClr val="F26B43"/>
          </p15:clr>
        </p15:guide>
        <p15:guide id="10"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digitale-schiene-deutschland.de/Downloads/Report%20-%20SIL4%20Cloud.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OCORA-Public/Publications/blob/master/00_OCORA%20Latest%20Publications/Latest%20Release/OCORA-TWS03-030_SCP_Specification_of_the_PI_API_between_Application_and_Platform.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FB5205F-8241-954A-A5B4-5E4D01C42A69}"/>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1344" t="12333" r="1344" b="4984"/>
          <a:stretch/>
        </p:blipFill>
        <p:spPr>
          <a:xfrm>
            <a:off x="0" y="0"/>
            <a:ext cx="12192000" cy="6858000"/>
          </a:xfrm>
        </p:spPr>
      </p:pic>
      <p:sp>
        <p:nvSpPr>
          <p:cNvPr id="24" name="Rectangle 23"/>
          <p:cNvSpPr/>
          <p:nvPr/>
        </p:nvSpPr>
        <p:spPr>
          <a:xfrm>
            <a:off x="2804289" y="1873396"/>
            <a:ext cx="9384664" cy="1519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 name="Grafik 5">
            <a:extLst>
              <a:ext uri="{FF2B5EF4-FFF2-40B4-BE49-F238E27FC236}">
                <a16:creationId xmlns:a16="http://schemas.microsoft.com/office/drawing/2014/main" id="{5A2D9E63-A2E8-BA47-A55B-D9B20A9CA5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9" y="467053"/>
            <a:ext cx="2171652" cy="681899"/>
          </a:xfrm>
          <a:prstGeom prst="rect">
            <a:avLst/>
          </a:prstGeom>
        </p:spPr>
      </p:pic>
      <p:sp>
        <p:nvSpPr>
          <p:cNvPr id="7" name="TextBox 3">
            <a:extLst>
              <a:ext uri="{FF2B5EF4-FFF2-40B4-BE49-F238E27FC236}">
                <a16:creationId xmlns:a16="http://schemas.microsoft.com/office/drawing/2014/main" id="{BBBCD44A-C478-49F8-BBDD-74A240116C08}"/>
              </a:ext>
            </a:extLst>
          </p:cNvPr>
          <p:cNvSpPr txBox="1"/>
          <p:nvPr/>
        </p:nvSpPr>
        <p:spPr>
          <a:xfrm>
            <a:off x="9515442" y="108915"/>
            <a:ext cx="2039341" cy="230832"/>
          </a:xfrm>
          <a:prstGeom prst="rect">
            <a:avLst/>
          </a:prstGeom>
          <a:noFill/>
        </p:spPr>
        <p:txBody>
          <a:bodyPr wrap="none" rtlCol="0">
            <a:spAutoFit/>
          </a:bodyPr>
          <a:lstStyle/>
          <a:p>
            <a:r>
              <a:rPr lang="de-DE" sz="900" dirty="0">
                <a:solidFill>
                  <a:schemeClr val="bg1"/>
                </a:solidFill>
                <a:ea typeface="Lato" panose="020F0502020204030203" pitchFamily="34" charset="0"/>
                <a:cs typeface="Lato" panose="020F0502020204030203" pitchFamily="34" charset="0"/>
              </a:rPr>
              <a:t>Copyright </a:t>
            </a:r>
            <a:r>
              <a:rPr lang="id-ID" sz="900" dirty="0">
                <a:solidFill>
                  <a:schemeClr val="bg1"/>
                </a:solidFill>
                <a:ea typeface="Lato" panose="020F0502020204030203" pitchFamily="34" charset="0"/>
                <a:cs typeface="Lato" panose="020F0502020204030203" pitchFamily="34" charset="0"/>
              </a:rPr>
              <a:t>© S</a:t>
            </a:r>
            <a:r>
              <a:rPr lang="de-DE" sz="900" dirty="0">
                <a:solidFill>
                  <a:schemeClr val="bg1"/>
                </a:solidFill>
                <a:ea typeface="Lato" panose="020F0502020204030203" pitchFamily="34" charset="0"/>
                <a:cs typeface="Lato" panose="020F0502020204030203" pitchFamily="34" charset="0"/>
              </a:rPr>
              <a:t>YSGO RESTRICTED</a:t>
            </a:r>
            <a:endParaRPr lang="id-ID" sz="900" dirty="0">
              <a:solidFill>
                <a:schemeClr val="bg1"/>
              </a:solidFill>
              <a:ea typeface="Lato" panose="020F0502020204030203" pitchFamily="34" charset="0"/>
              <a:cs typeface="Lato" panose="020F0502020204030203" pitchFamily="34" charset="0"/>
            </a:endParaRPr>
          </a:p>
        </p:txBody>
      </p:sp>
      <p:sp>
        <p:nvSpPr>
          <p:cNvPr id="2" name="Titel 1">
            <a:extLst>
              <a:ext uri="{FF2B5EF4-FFF2-40B4-BE49-F238E27FC236}">
                <a16:creationId xmlns:a16="http://schemas.microsoft.com/office/drawing/2014/main" id="{395EFDFB-F7C8-DA49-9FC9-1E2C5B23CB1D}"/>
              </a:ext>
            </a:extLst>
          </p:cNvPr>
          <p:cNvSpPr>
            <a:spLocks noGrp="1"/>
          </p:cNvSpPr>
          <p:nvPr>
            <p:ph type="ctrTitle"/>
          </p:nvPr>
        </p:nvSpPr>
        <p:spPr>
          <a:xfrm>
            <a:off x="3044953" y="2108530"/>
            <a:ext cx="9144000" cy="1122966"/>
          </a:xfrm>
        </p:spPr>
        <p:txBody>
          <a:bodyPr anchor="t">
            <a:normAutofit fontScale="90000"/>
          </a:bodyPr>
          <a:lstStyle/>
          <a:p>
            <a:pPr algn="l">
              <a:lnSpc>
                <a:spcPct val="100000"/>
              </a:lnSpc>
              <a:tabLst>
                <a:tab pos="1881188" algn="l"/>
                <a:tab pos="2328863" algn="l"/>
              </a:tabLst>
            </a:pPr>
            <a:r>
              <a:rPr lang="en-US" sz="4000" dirty="0"/>
              <a:t>RT-Cloud 2024</a:t>
            </a:r>
            <a:br>
              <a:rPr lang="de-DE" sz="3100" dirty="0">
                <a:ea typeface="Source Sans Pro" panose="020B0503030403020204" pitchFamily="34" charset="0"/>
              </a:rPr>
            </a:br>
            <a:r>
              <a:rPr lang="de-DE" sz="2700" b="0" dirty="0">
                <a:ea typeface="Source Sans Pro" panose="020B0503030403020204" pitchFamily="34" charset="0"/>
              </a:rPr>
              <a:t>Dr. George Violettas, </a:t>
            </a:r>
            <a:r>
              <a:rPr lang="en-US" sz="2700" b="0" dirty="0">
                <a:ea typeface="Source Sans Pro" panose="020B0503030403020204" pitchFamily="34" charset="0"/>
              </a:rPr>
              <a:t>July</a:t>
            </a:r>
            <a:r>
              <a:rPr lang="de-DE" sz="2700" b="0" dirty="0">
                <a:ea typeface="Source Sans Pro" panose="020B0503030403020204" pitchFamily="34" charset="0"/>
              </a:rPr>
              <a:t> 2024</a:t>
            </a:r>
            <a:br>
              <a:rPr lang="de-DE" sz="2700" dirty="0"/>
            </a:br>
            <a:endParaRPr lang="de-DE" sz="2700" b="0" dirty="0">
              <a:ea typeface="Source Sans Pro" panose="020B0503030403020204" pitchFamily="34" charset="0"/>
            </a:endParaRPr>
          </a:p>
        </p:txBody>
      </p:sp>
      <p:pic>
        <p:nvPicPr>
          <p:cNvPr id="3" name="Picture 2">
            <a:extLst>
              <a:ext uri="{FF2B5EF4-FFF2-40B4-BE49-F238E27FC236}">
                <a16:creationId xmlns:a16="http://schemas.microsoft.com/office/drawing/2014/main" id="{74489E1F-72C3-6025-3AEA-3115F9F041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29" y="1695325"/>
            <a:ext cx="2727813" cy="3072341"/>
          </a:xfrm>
          <a:prstGeom prst="rect">
            <a:avLst/>
          </a:prstGeom>
        </p:spPr>
      </p:pic>
    </p:spTree>
    <p:extLst>
      <p:ext uri="{BB962C8B-B14F-4D97-AF65-F5344CB8AC3E}">
        <p14:creationId xmlns:p14="http://schemas.microsoft.com/office/powerpoint/2010/main" val="1094435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1C809B5-D389-198D-7ED4-41B797C1BF8A}"/>
              </a:ext>
            </a:extLst>
          </p:cNvPr>
          <p:cNvGrpSpPr/>
          <p:nvPr/>
        </p:nvGrpSpPr>
        <p:grpSpPr>
          <a:xfrm>
            <a:off x="5266267" y="658678"/>
            <a:ext cx="6697129" cy="4243522"/>
            <a:chOff x="6259234" y="911475"/>
            <a:chExt cx="5158229" cy="3225406"/>
          </a:xfrm>
        </p:grpSpPr>
        <p:grpSp>
          <p:nvGrpSpPr>
            <p:cNvPr id="34" name="Gruppieren 33">
              <a:extLst>
                <a:ext uri="{FF2B5EF4-FFF2-40B4-BE49-F238E27FC236}">
                  <a16:creationId xmlns:a16="http://schemas.microsoft.com/office/drawing/2014/main" id="{FFD4ADB2-5DDD-26C9-FE70-3E00F1811A69}"/>
                </a:ext>
              </a:extLst>
            </p:cNvPr>
            <p:cNvGrpSpPr/>
            <p:nvPr/>
          </p:nvGrpSpPr>
          <p:grpSpPr>
            <a:xfrm>
              <a:off x="6259234" y="911475"/>
              <a:ext cx="5066827" cy="2517525"/>
              <a:chOff x="6259234" y="911475"/>
              <a:chExt cx="5066827" cy="2517525"/>
            </a:xfrm>
          </p:grpSpPr>
          <p:sp>
            <p:nvSpPr>
              <p:cNvPr id="8" name="Rectangle 12">
                <a:extLst>
                  <a:ext uri="{FF2B5EF4-FFF2-40B4-BE49-F238E27FC236}">
                    <a16:creationId xmlns:a16="http://schemas.microsoft.com/office/drawing/2014/main" id="{5293E285-5798-AA59-FF58-561D5A0DC815}"/>
                  </a:ext>
                </a:extLst>
              </p:cNvPr>
              <p:cNvSpPr>
                <a:spLocks noChangeArrowheads="1"/>
              </p:cNvSpPr>
              <p:nvPr/>
            </p:nvSpPr>
            <p:spPr bwMode="auto">
              <a:xfrm>
                <a:off x="6454039" y="2367622"/>
                <a:ext cx="4668170" cy="511380"/>
              </a:xfrm>
              <a:prstGeom prst="rect">
                <a:avLst/>
              </a:prstGeom>
              <a:solidFill>
                <a:srgbClr val="74A1CC"/>
              </a:solidFill>
              <a:ln w="9525">
                <a:noFill/>
                <a:miter lim="800000"/>
                <a:headEnd/>
                <a:tailEnd/>
              </a:ln>
            </p:spPr>
            <p:txBody>
              <a:bodyPr wrap="none" anchor="ctr"/>
              <a:lstStyle/>
              <a:p>
                <a:pPr algn="ctr" eaLnBrk="0" hangingPunct="0"/>
                <a:endParaRPr lang="en-US" altLang="de-DE" sz="675" b="1" noProof="1">
                  <a:solidFill>
                    <a:srgbClr val="231F20"/>
                  </a:solidFill>
                  <a:latin typeface="Arial" panose="020B0604020202020204" pitchFamily="34" charset="0"/>
                  <a:cs typeface="Arial" panose="020B0604020202020204" pitchFamily="34" charset="0"/>
                </a:endParaRPr>
              </a:p>
              <a:p>
                <a:pPr algn="ctr" eaLnBrk="0" hangingPunct="0"/>
                <a:endParaRPr lang="en-US" altLang="de-DE" sz="1200" b="1" noProof="1">
                  <a:solidFill>
                    <a:srgbClr val="231F20"/>
                  </a:solidFill>
                  <a:latin typeface="Arial" panose="020B0604020202020204" pitchFamily="34" charset="0"/>
                  <a:cs typeface="Arial" panose="020B0604020202020204" pitchFamily="34" charset="0"/>
                </a:endParaRPr>
              </a:p>
              <a:p>
                <a:pPr algn="ctr" eaLnBrk="0" hangingPunct="0"/>
                <a:r>
                  <a:rPr lang="en-US" altLang="de-DE" sz="1350" b="1" noProof="1">
                    <a:solidFill>
                      <a:srgbClr val="231F20"/>
                    </a:solidFill>
                    <a:latin typeface="Arial" panose="020B0604020202020204" pitchFamily="34" charset="0"/>
                    <a:cs typeface="Arial" panose="020B0604020202020204" pitchFamily="34" charset="0"/>
                  </a:rPr>
                  <a:t>Separation Kernel</a:t>
                </a:r>
              </a:p>
            </p:txBody>
          </p:sp>
          <p:sp>
            <p:nvSpPr>
              <p:cNvPr id="9" name="Line 13">
                <a:extLst>
                  <a:ext uri="{FF2B5EF4-FFF2-40B4-BE49-F238E27FC236}">
                    <a16:creationId xmlns:a16="http://schemas.microsoft.com/office/drawing/2014/main" id="{248346F2-8343-08BA-3B84-ECF1C29C817D}"/>
                  </a:ext>
                </a:extLst>
              </p:cNvPr>
              <p:cNvSpPr>
                <a:spLocks noChangeShapeType="1"/>
              </p:cNvSpPr>
              <p:nvPr/>
            </p:nvSpPr>
            <p:spPr bwMode="auto">
              <a:xfrm flipV="1">
                <a:off x="6454039" y="2367515"/>
                <a:ext cx="4668169" cy="0"/>
              </a:xfrm>
              <a:prstGeom prst="line">
                <a:avLst/>
              </a:prstGeom>
              <a:noFill/>
              <a:ln w="152400">
                <a:solidFill>
                  <a:srgbClr val="74A1CC"/>
                </a:solidFill>
                <a:round/>
                <a:headEnd/>
                <a:tailEnd/>
              </a:ln>
              <a:extLst>
                <a:ext uri="{909E8E84-426E-40dd-AFC4-6F175D3DCCD1}">
                  <a14:hiddenFill xmlns:a14="http://schemas.microsoft.com/office/drawing/2010/main" xmlns="">
                    <a:noFill/>
                  </a14:hiddenFill>
                </a:ext>
              </a:extLst>
            </p:spPr>
            <p:txBody>
              <a:bodyPr wrap="none" anchor="ctr"/>
              <a:lstStyle/>
              <a:p>
                <a:endParaRPr lang="de-DE" sz="675">
                  <a:latin typeface="Arial" panose="020B0604020202020204" pitchFamily="34" charset="0"/>
                  <a:cs typeface="Arial" panose="020B0604020202020204" pitchFamily="34" charset="0"/>
                </a:endParaRPr>
              </a:p>
            </p:txBody>
          </p:sp>
          <p:sp>
            <p:nvSpPr>
              <p:cNvPr id="10" name="Line 14">
                <a:extLst>
                  <a:ext uri="{FF2B5EF4-FFF2-40B4-BE49-F238E27FC236}">
                    <a16:creationId xmlns:a16="http://schemas.microsoft.com/office/drawing/2014/main" id="{7A20B11F-D6D8-877D-C71D-68591F92DBA3}"/>
                  </a:ext>
                </a:extLst>
              </p:cNvPr>
              <p:cNvSpPr>
                <a:spLocks noChangeShapeType="1"/>
              </p:cNvSpPr>
              <p:nvPr/>
            </p:nvSpPr>
            <p:spPr bwMode="auto">
              <a:xfrm flipV="1">
                <a:off x="9270581" y="1222776"/>
                <a:ext cx="0" cy="1128052"/>
              </a:xfrm>
              <a:prstGeom prst="line">
                <a:avLst/>
              </a:prstGeom>
              <a:noFill/>
              <a:ln w="152400">
                <a:solidFill>
                  <a:srgbClr val="74A1CC"/>
                </a:solidFill>
                <a:round/>
                <a:headEnd/>
                <a:tailEnd/>
              </a:ln>
              <a:extLst>
                <a:ext uri="{909E8E84-426E-40dd-AFC4-6F175D3DCCD1}">
                  <a14:hiddenFill xmlns:a14="http://schemas.microsoft.com/office/drawing/2010/main" xmlns="">
                    <a:noFill/>
                  </a14:hiddenFill>
                </a:ext>
              </a:extLst>
            </p:spPr>
            <p:txBody>
              <a:bodyPr wrap="none" anchor="ctr"/>
              <a:lstStyle/>
              <a:p>
                <a:endParaRPr lang="de-DE" sz="788">
                  <a:latin typeface="Arial" panose="020B0604020202020204" pitchFamily="34" charset="0"/>
                  <a:cs typeface="Arial" panose="020B0604020202020204" pitchFamily="34" charset="0"/>
                </a:endParaRPr>
              </a:p>
            </p:txBody>
          </p:sp>
          <p:sp>
            <p:nvSpPr>
              <p:cNvPr id="11" name="Text Box 19">
                <a:extLst>
                  <a:ext uri="{FF2B5EF4-FFF2-40B4-BE49-F238E27FC236}">
                    <a16:creationId xmlns:a16="http://schemas.microsoft.com/office/drawing/2014/main" id="{D25A8AA4-38A2-04C7-3051-D05723E4D580}"/>
                  </a:ext>
                </a:extLst>
              </p:cNvPr>
              <p:cNvSpPr txBox="1">
                <a:spLocks noChangeArrowheads="1"/>
              </p:cNvSpPr>
              <p:nvPr/>
            </p:nvSpPr>
            <p:spPr bwMode="auto">
              <a:xfrm>
                <a:off x="8524788" y="1327177"/>
                <a:ext cx="780140" cy="216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37931725" indent="-37474525"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endParaRPr lang="en-US" altLang="de-DE" sz="788">
                  <a:solidFill>
                    <a:srgbClr val="231F20"/>
                  </a:solidFill>
                  <a:latin typeface="Arial" panose="020B0604020202020204" pitchFamily="34" charset="0"/>
                  <a:ea typeface="ＭＳ Ｐゴシック" pitchFamily="34" charset="-128"/>
                  <a:cs typeface="Arial" panose="020B0604020202020204" pitchFamily="34" charset="0"/>
                </a:endParaRPr>
              </a:p>
            </p:txBody>
          </p:sp>
          <p:sp>
            <p:nvSpPr>
              <p:cNvPr id="12" name="Rectangle 21">
                <a:extLst>
                  <a:ext uri="{FF2B5EF4-FFF2-40B4-BE49-F238E27FC236}">
                    <a16:creationId xmlns:a16="http://schemas.microsoft.com/office/drawing/2014/main" id="{8802FB36-40A3-1745-6F0A-0A1351A771BD}"/>
                  </a:ext>
                </a:extLst>
              </p:cNvPr>
              <p:cNvSpPr>
                <a:spLocks noChangeArrowheads="1"/>
              </p:cNvSpPr>
              <p:nvPr/>
            </p:nvSpPr>
            <p:spPr bwMode="auto">
              <a:xfrm>
                <a:off x="6454037" y="1224879"/>
                <a:ext cx="759182" cy="936477"/>
              </a:xfrm>
              <a:prstGeom prst="rect">
                <a:avLst/>
              </a:prstGeom>
              <a:solidFill>
                <a:srgbClr val="17B150"/>
              </a:solidFill>
              <a:ln w="9525">
                <a:no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endParaRP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Partition </a:t>
                </a: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P2</a:t>
                </a: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p:txBody>
          </p:sp>
          <p:sp>
            <p:nvSpPr>
              <p:cNvPr id="13" name="Line 14">
                <a:extLst>
                  <a:ext uri="{FF2B5EF4-FFF2-40B4-BE49-F238E27FC236}">
                    <a16:creationId xmlns:a16="http://schemas.microsoft.com/office/drawing/2014/main" id="{9273E642-F118-3D37-4005-E90EFDF2D76F}"/>
                  </a:ext>
                </a:extLst>
              </p:cNvPr>
              <p:cNvSpPr>
                <a:spLocks noChangeShapeType="1"/>
              </p:cNvSpPr>
              <p:nvPr/>
            </p:nvSpPr>
            <p:spPr bwMode="auto">
              <a:xfrm flipV="1">
                <a:off x="7307252" y="1222776"/>
                <a:ext cx="8834" cy="1144846"/>
              </a:xfrm>
              <a:prstGeom prst="line">
                <a:avLst/>
              </a:prstGeom>
              <a:noFill/>
              <a:ln w="152400">
                <a:solidFill>
                  <a:srgbClr val="74A1CC"/>
                </a:solidFill>
                <a:round/>
                <a:headEnd/>
                <a:tailEnd/>
              </a:ln>
              <a:extLst>
                <a:ext uri="{909E8E84-426E-40dd-AFC4-6F175D3DCCD1}">
                  <a14:hiddenFill xmlns:a14="http://schemas.microsoft.com/office/drawing/2010/main" xmlns="">
                    <a:noFill/>
                  </a14:hiddenFill>
                </a:ext>
              </a:extLst>
            </p:spPr>
            <p:txBody>
              <a:bodyPr wrap="none" anchor="ctr"/>
              <a:lstStyle/>
              <a:p>
                <a:endParaRPr lang="de-DE" sz="788">
                  <a:latin typeface="Arial" panose="020B0604020202020204" pitchFamily="34" charset="0"/>
                  <a:cs typeface="Arial" panose="020B0604020202020204" pitchFamily="34" charset="0"/>
                </a:endParaRPr>
              </a:p>
            </p:txBody>
          </p:sp>
          <p:sp>
            <p:nvSpPr>
              <p:cNvPr id="14" name="Line 14">
                <a:extLst>
                  <a:ext uri="{FF2B5EF4-FFF2-40B4-BE49-F238E27FC236}">
                    <a16:creationId xmlns:a16="http://schemas.microsoft.com/office/drawing/2014/main" id="{F6D26AF9-861D-5DE6-3D98-58370FC8CAAE}"/>
                  </a:ext>
                </a:extLst>
              </p:cNvPr>
              <p:cNvSpPr>
                <a:spLocks noChangeShapeType="1"/>
              </p:cNvSpPr>
              <p:nvPr/>
            </p:nvSpPr>
            <p:spPr bwMode="auto">
              <a:xfrm flipV="1">
                <a:off x="8284500" y="1222776"/>
                <a:ext cx="8834" cy="1144846"/>
              </a:xfrm>
              <a:prstGeom prst="line">
                <a:avLst/>
              </a:prstGeom>
              <a:noFill/>
              <a:ln w="152400">
                <a:solidFill>
                  <a:srgbClr val="74A1CC"/>
                </a:solidFill>
                <a:round/>
                <a:headEnd/>
                <a:tailEnd/>
              </a:ln>
              <a:extLst>
                <a:ext uri="{909E8E84-426E-40dd-AFC4-6F175D3DCCD1}">
                  <a14:hiddenFill xmlns:a14="http://schemas.microsoft.com/office/drawing/2010/main" xmlns="">
                    <a:noFill/>
                  </a14:hiddenFill>
                </a:ext>
              </a:extLst>
            </p:spPr>
            <p:txBody>
              <a:bodyPr wrap="none" anchor="ctr"/>
              <a:lstStyle/>
              <a:p>
                <a:endParaRPr lang="de-DE" sz="788">
                  <a:latin typeface="Arial" panose="020B0604020202020204" pitchFamily="34" charset="0"/>
                  <a:cs typeface="Arial" panose="020B0604020202020204" pitchFamily="34" charset="0"/>
                </a:endParaRPr>
              </a:p>
            </p:txBody>
          </p:sp>
          <p:sp>
            <p:nvSpPr>
              <p:cNvPr id="15" name="Line 14">
                <a:extLst>
                  <a:ext uri="{FF2B5EF4-FFF2-40B4-BE49-F238E27FC236}">
                    <a16:creationId xmlns:a16="http://schemas.microsoft.com/office/drawing/2014/main" id="{D2EF9A52-BE52-501C-0A94-FBECD352B1F9}"/>
                  </a:ext>
                </a:extLst>
              </p:cNvPr>
              <p:cNvSpPr>
                <a:spLocks noChangeShapeType="1"/>
              </p:cNvSpPr>
              <p:nvPr/>
            </p:nvSpPr>
            <p:spPr bwMode="auto">
              <a:xfrm flipV="1">
                <a:off x="10247828" y="1222776"/>
                <a:ext cx="0" cy="1128051"/>
              </a:xfrm>
              <a:prstGeom prst="line">
                <a:avLst/>
              </a:prstGeom>
              <a:noFill/>
              <a:ln w="152400">
                <a:solidFill>
                  <a:srgbClr val="74A1CC"/>
                </a:solidFill>
                <a:round/>
                <a:headEnd/>
                <a:tailEnd/>
              </a:ln>
              <a:extLst>
                <a:ext uri="{909E8E84-426E-40dd-AFC4-6F175D3DCCD1}">
                  <a14:hiddenFill xmlns:a14="http://schemas.microsoft.com/office/drawing/2010/main" xmlns="">
                    <a:noFill/>
                  </a14:hiddenFill>
                </a:ext>
              </a:extLst>
            </p:spPr>
            <p:txBody>
              <a:bodyPr wrap="none" anchor="ctr"/>
              <a:lstStyle/>
              <a:p>
                <a:endParaRPr lang="de-DE" sz="788">
                  <a:latin typeface="Arial" panose="020B0604020202020204" pitchFamily="34" charset="0"/>
                  <a:cs typeface="Arial" panose="020B0604020202020204" pitchFamily="34" charset="0"/>
                </a:endParaRPr>
              </a:p>
            </p:txBody>
          </p:sp>
          <p:sp>
            <p:nvSpPr>
              <p:cNvPr id="16" name="Rectangle 12">
                <a:extLst>
                  <a:ext uri="{FF2B5EF4-FFF2-40B4-BE49-F238E27FC236}">
                    <a16:creationId xmlns:a16="http://schemas.microsoft.com/office/drawing/2014/main" id="{FA9A3809-0614-A56C-B7C9-B4FD45D0054C}"/>
                  </a:ext>
                </a:extLst>
              </p:cNvPr>
              <p:cNvSpPr>
                <a:spLocks noChangeArrowheads="1"/>
              </p:cNvSpPr>
              <p:nvPr/>
            </p:nvSpPr>
            <p:spPr bwMode="auto">
              <a:xfrm>
                <a:off x="6466367" y="2951378"/>
                <a:ext cx="4655840" cy="363837"/>
              </a:xfrm>
              <a:prstGeom prst="rect">
                <a:avLst/>
              </a:prstGeom>
              <a:solidFill>
                <a:srgbClr val="CCCCCC"/>
              </a:solidFill>
              <a:ln w="9525">
                <a:noFill/>
                <a:miter lim="800000"/>
                <a:headEnd/>
                <a:tailEnd/>
              </a:ln>
            </p:spPr>
            <p:txBody>
              <a:bodyPr wrap="none" anchor="ctr"/>
              <a:lstStyle/>
              <a:p>
                <a:pPr algn="ctr" eaLnBrk="0" hangingPunct="0"/>
                <a:r>
                  <a:rPr lang="en-US" altLang="de-DE" sz="1200" b="1" dirty="0">
                    <a:solidFill>
                      <a:srgbClr val="231F20"/>
                    </a:solidFill>
                    <a:latin typeface="Arial" panose="020B0604020202020204" pitchFamily="34" charset="0"/>
                    <a:cs typeface="Arial" panose="020B0604020202020204" pitchFamily="34" charset="0"/>
                  </a:rPr>
                  <a:t>Hardware</a:t>
                </a:r>
                <a:endParaRPr lang="en-US" altLang="de-DE" sz="900" b="1" dirty="0">
                  <a:solidFill>
                    <a:srgbClr val="231F20"/>
                  </a:solidFill>
                  <a:latin typeface="Arial" panose="020B0604020202020204" pitchFamily="34" charset="0"/>
                  <a:cs typeface="Arial" panose="020B0604020202020204" pitchFamily="34" charset="0"/>
                </a:endParaRPr>
              </a:p>
            </p:txBody>
          </p:sp>
          <p:sp>
            <p:nvSpPr>
              <p:cNvPr id="17" name="Rectangle 21">
                <a:extLst>
                  <a:ext uri="{FF2B5EF4-FFF2-40B4-BE49-F238E27FC236}">
                    <a16:creationId xmlns:a16="http://schemas.microsoft.com/office/drawing/2014/main" id="{A1B4EC29-FBAD-DD24-B014-E387F6429171}"/>
                  </a:ext>
                </a:extLst>
              </p:cNvPr>
              <p:cNvSpPr>
                <a:spLocks noChangeArrowheads="1"/>
              </p:cNvSpPr>
              <p:nvPr/>
            </p:nvSpPr>
            <p:spPr bwMode="auto">
              <a:xfrm>
                <a:off x="7415000" y="1224879"/>
                <a:ext cx="759182" cy="936477"/>
              </a:xfrm>
              <a:prstGeom prst="rect">
                <a:avLst/>
              </a:prstGeom>
              <a:solidFill>
                <a:srgbClr val="FF0000"/>
              </a:solidFill>
              <a:ln w="9525">
                <a:no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Partition</a:t>
                </a:r>
                <a:r>
                  <a:rPr lang="en-US" altLang="de-DE" sz="788" dirty="0">
                    <a:solidFill>
                      <a:schemeClr val="bg1"/>
                    </a:solidFill>
                    <a:latin typeface="Arial" panose="020B0604020202020204" pitchFamily="34" charset="0"/>
                    <a:ea typeface="ＭＳ Ｐゴシック" pitchFamily="34" charset="-128"/>
                    <a:cs typeface="Arial" panose="020B0604020202020204" pitchFamily="34" charset="0"/>
                  </a:rPr>
                  <a:t> </a:t>
                </a: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P4</a:t>
                </a: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p:txBody>
          </p:sp>
          <p:sp>
            <p:nvSpPr>
              <p:cNvPr id="18" name="Rectangle 21">
                <a:extLst>
                  <a:ext uri="{FF2B5EF4-FFF2-40B4-BE49-F238E27FC236}">
                    <a16:creationId xmlns:a16="http://schemas.microsoft.com/office/drawing/2014/main" id="{9658DA76-9332-E4CA-AA82-AD51577B1EF4}"/>
                  </a:ext>
                </a:extLst>
              </p:cNvPr>
              <p:cNvSpPr>
                <a:spLocks noChangeArrowheads="1"/>
              </p:cNvSpPr>
              <p:nvPr/>
            </p:nvSpPr>
            <p:spPr bwMode="auto">
              <a:xfrm>
                <a:off x="8394287" y="1224879"/>
                <a:ext cx="759182" cy="936477"/>
              </a:xfrm>
              <a:prstGeom prst="rect">
                <a:avLst/>
              </a:prstGeom>
              <a:solidFill>
                <a:srgbClr val="FF0000"/>
              </a:solidFill>
              <a:ln w="9525">
                <a:no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chemeClr val="bg1"/>
                  </a:solidFill>
                  <a:latin typeface="Arial" panose="020B0604020202020204" pitchFamily="34" charset="0"/>
                  <a:ea typeface="ＭＳ Ｐゴシック" pitchFamily="34" charset="-128"/>
                  <a:cs typeface="Arial" panose="020B0604020202020204" pitchFamily="34" charset="0"/>
                </a:endParaRP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Partition </a:t>
                </a: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P1</a:t>
                </a: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p:txBody>
          </p:sp>
          <p:sp>
            <p:nvSpPr>
              <p:cNvPr id="19" name="Rectangle 21">
                <a:extLst>
                  <a:ext uri="{FF2B5EF4-FFF2-40B4-BE49-F238E27FC236}">
                    <a16:creationId xmlns:a16="http://schemas.microsoft.com/office/drawing/2014/main" id="{BCF56D47-F61A-0B42-62FF-1AE8A7593B31}"/>
                  </a:ext>
                </a:extLst>
              </p:cNvPr>
              <p:cNvSpPr>
                <a:spLocks noChangeArrowheads="1"/>
              </p:cNvSpPr>
              <p:nvPr/>
            </p:nvSpPr>
            <p:spPr bwMode="auto">
              <a:xfrm>
                <a:off x="9392991" y="1224879"/>
                <a:ext cx="759182" cy="936477"/>
              </a:xfrm>
              <a:prstGeom prst="rect">
                <a:avLst/>
              </a:prstGeom>
              <a:solidFill>
                <a:srgbClr val="17B150"/>
              </a:solidFill>
              <a:ln w="9525">
                <a:no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de-DE" sz="1350" b="0" i="0" u="none" strike="noStrike" kern="1200" cap="none" spc="0" normalizeH="0" baseline="0" noProof="0" dirty="0">
                    <a:ln>
                      <a:noFill/>
                    </a:ln>
                    <a:solidFill>
                      <a:prstClr val="white"/>
                    </a:solidFill>
                    <a:effectLst/>
                    <a:uLnTx/>
                    <a:uFillTx/>
                    <a:latin typeface="Arial" panose="020B0604020202020204" pitchFamily="34" charset="0"/>
                    <a:ea typeface="ＭＳ Ｐゴシック" pitchFamily="34" charset="-128"/>
                    <a:cs typeface="Arial" panose="020B0604020202020204" pitchFamily="34" charset="0"/>
                  </a:rPr>
                  <a:t>Partition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de-DE" sz="1350" b="0" i="0" u="none" strike="noStrike" kern="1200" cap="none" spc="0" normalizeH="0" baseline="0" noProof="0" dirty="0">
                    <a:ln>
                      <a:noFill/>
                    </a:ln>
                    <a:solidFill>
                      <a:prstClr val="white"/>
                    </a:solidFill>
                    <a:effectLst/>
                    <a:uLnTx/>
                    <a:uFillTx/>
                    <a:latin typeface="Arial" panose="020B0604020202020204" pitchFamily="34" charset="0"/>
                    <a:ea typeface="ＭＳ Ｐゴシック" pitchFamily="34" charset="-128"/>
                    <a:cs typeface="Arial" panose="020B0604020202020204" pitchFamily="34" charset="0"/>
                  </a:rPr>
                  <a:t>P3</a:t>
                </a: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p:txBody>
          </p:sp>
          <p:sp>
            <p:nvSpPr>
              <p:cNvPr id="20" name="Rectangle 21">
                <a:extLst>
                  <a:ext uri="{FF2B5EF4-FFF2-40B4-BE49-F238E27FC236}">
                    <a16:creationId xmlns:a16="http://schemas.microsoft.com/office/drawing/2014/main" id="{56D59E64-B538-990A-DE7A-67ED1A2B6BED}"/>
                  </a:ext>
                </a:extLst>
              </p:cNvPr>
              <p:cNvSpPr>
                <a:spLocks noChangeArrowheads="1"/>
              </p:cNvSpPr>
              <p:nvPr/>
            </p:nvSpPr>
            <p:spPr bwMode="auto">
              <a:xfrm>
                <a:off x="10363026" y="1225202"/>
                <a:ext cx="759182" cy="936477"/>
              </a:xfrm>
              <a:prstGeom prst="rect">
                <a:avLst/>
              </a:prstGeom>
              <a:solidFill>
                <a:srgbClr val="17B150"/>
              </a:solidFill>
              <a:ln w="9525">
                <a:no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Partition </a:t>
                </a:r>
              </a:p>
              <a:p>
                <a:pPr algn="ctr"/>
                <a:r>
                  <a:rPr lang="en-US" altLang="de-DE" sz="1350" dirty="0">
                    <a:solidFill>
                      <a:schemeClr val="bg1"/>
                    </a:solidFill>
                    <a:latin typeface="Arial" panose="020B0604020202020204" pitchFamily="34" charset="0"/>
                    <a:ea typeface="ＭＳ Ｐゴシック" pitchFamily="34" charset="-128"/>
                    <a:cs typeface="Arial" panose="020B0604020202020204" pitchFamily="34" charset="0"/>
                  </a:rPr>
                  <a:t>P5</a:t>
                </a: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a:p>
                <a:pPr algn="ctr"/>
                <a:endParaRPr lang="en-US" altLang="de-DE" sz="788" dirty="0">
                  <a:solidFill>
                    <a:srgbClr val="231F20"/>
                  </a:solidFill>
                  <a:latin typeface="Arial" panose="020B0604020202020204" pitchFamily="34" charset="0"/>
                  <a:ea typeface="ＭＳ Ｐゴシック" pitchFamily="34" charset="-128"/>
                  <a:cs typeface="Arial" panose="020B0604020202020204" pitchFamily="34" charset="0"/>
                </a:endParaRPr>
              </a:p>
            </p:txBody>
          </p:sp>
          <p:cxnSp>
            <p:nvCxnSpPr>
              <p:cNvPr id="21" name="Gewinkelte Verbindung 6">
                <a:extLst>
                  <a:ext uri="{FF2B5EF4-FFF2-40B4-BE49-F238E27FC236}">
                    <a16:creationId xmlns:a16="http://schemas.microsoft.com/office/drawing/2014/main" id="{7F99F9FF-950B-8C93-171A-C9893099C814}"/>
                  </a:ext>
                </a:extLst>
              </p:cNvPr>
              <p:cNvCxnSpPr>
                <a:stCxn id="12" idx="2"/>
                <a:endCxn id="18" idx="2"/>
              </p:cNvCxnSpPr>
              <p:nvPr/>
            </p:nvCxnSpPr>
            <p:spPr bwMode="auto">
              <a:xfrm rot="16200000" flipH="1">
                <a:off x="7803699" y="1191231"/>
                <a:ext cx="9178" cy="1940250"/>
              </a:xfrm>
              <a:prstGeom prst="bentConnector3">
                <a:avLst>
                  <a:gd name="adj1" fmla="val 4022126"/>
                </a:avLst>
              </a:prstGeom>
              <a:solidFill>
                <a:schemeClr val="accent1"/>
              </a:solidFill>
              <a:ln w="28575" cap="flat" cmpd="sng" algn="ctr">
                <a:solidFill>
                  <a:schemeClr val="tx1">
                    <a:lumMod val="75000"/>
                  </a:schemeClr>
                </a:solidFill>
                <a:prstDash val="solid"/>
                <a:round/>
                <a:headEnd type="none"/>
                <a:tailEnd type="arrow"/>
              </a:ln>
              <a:effectLst/>
            </p:spPr>
          </p:cxnSp>
          <p:cxnSp>
            <p:nvCxnSpPr>
              <p:cNvPr id="22" name="Gewinkelte Verbindung 43">
                <a:extLst>
                  <a:ext uri="{FF2B5EF4-FFF2-40B4-BE49-F238E27FC236}">
                    <a16:creationId xmlns:a16="http://schemas.microsoft.com/office/drawing/2014/main" id="{FAAD52DA-42E3-BC56-9F73-81D30D8B8BEB}"/>
                  </a:ext>
                </a:extLst>
              </p:cNvPr>
              <p:cNvCxnSpPr>
                <a:cxnSpLocks/>
                <a:endCxn id="19" idx="2"/>
              </p:cNvCxnSpPr>
              <p:nvPr/>
            </p:nvCxnSpPr>
            <p:spPr bwMode="auto">
              <a:xfrm>
                <a:off x="8906683" y="2156767"/>
                <a:ext cx="865899" cy="4589"/>
              </a:xfrm>
              <a:prstGeom prst="bentConnector4">
                <a:avLst>
                  <a:gd name="adj1" fmla="val 175"/>
                  <a:gd name="adj2" fmla="val 5922126"/>
                </a:avLst>
              </a:prstGeom>
              <a:solidFill>
                <a:schemeClr val="accent1"/>
              </a:solidFill>
              <a:ln w="28575" cap="flat" cmpd="sng" algn="ctr">
                <a:solidFill>
                  <a:schemeClr val="tx1">
                    <a:lumMod val="75000"/>
                  </a:schemeClr>
                </a:solidFill>
                <a:prstDash val="solid"/>
                <a:round/>
                <a:headEnd type="arrow"/>
                <a:tailEnd type="none"/>
              </a:ln>
              <a:effectLst/>
            </p:spPr>
          </p:cxnSp>
          <p:cxnSp>
            <p:nvCxnSpPr>
              <p:cNvPr id="23" name="Gewinkelte Verbindung 44">
                <a:extLst>
                  <a:ext uri="{FF2B5EF4-FFF2-40B4-BE49-F238E27FC236}">
                    <a16:creationId xmlns:a16="http://schemas.microsoft.com/office/drawing/2014/main" id="{AC332B01-EDAC-5452-E708-5ED31E57BDC0}"/>
                  </a:ext>
                </a:extLst>
              </p:cNvPr>
              <p:cNvCxnSpPr/>
              <p:nvPr/>
            </p:nvCxnSpPr>
            <p:spPr bwMode="auto">
              <a:xfrm rot="16200000" flipH="1">
                <a:off x="8137587" y="1662441"/>
                <a:ext cx="9178" cy="979287"/>
              </a:xfrm>
              <a:prstGeom prst="bentConnector3">
                <a:avLst>
                  <a:gd name="adj1" fmla="val 3012063"/>
                </a:avLst>
              </a:prstGeom>
              <a:solidFill>
                <a:schemeClr val="accent1"/>
              </a:solidFill>
              <a:ln w="28575" cap="flat" cmpd="sng" algn="ctr">
                <a:solidFill>
                  <a:schemeClr val="tx1">
                    <a:lumMod val="75000"/>
                  </a:schemeClr>
                </a:solidFill>
                <a:prstDash val="solid"/>
                <a:round/>
                <a:headEnd type="arrow"/>
                <a:tailEnd type="none"/>
              </a:ln>
              <a:effectLst/>
            </p:spPr>
          </p:cxnSp>
          <p:cxnSp>
            <p:nvCxnSpPr>
              <p:cNvPr id="24" name="Gewinkelte Verbindung 62">
                <a:extLst>
                  <a:ext uri="{FF2B5EF4-FFF2-40B4-BE49-F238E27FC236}">
                    <a16:creationId xmlns:a16="http://schemas.microsoft.com/office/drawing/2014/main" id="{B95F5513-40D3-3B47-391B-8AC8A5EB4B39}"/>
                  </a:ext>
                </a:extLst>
              </p:cNvPr>
              <p:cNvCxnSpPr/>
              <p:nvPr/>
            </p:nvCxnSpPr>
            <p:spPr bwMode="auto">
              <a:xfrm rot="16200000" flipH="1">
                <a:off x="10504815" y="1667229"/>
                <a:ext cx="323" cy="970035"/>
              </a:xfrm>
              <a:prstGeom prst="bentConnector3">
                <a:avLst>
                  <a:gd name="adj1" fmla="val 85677405"/>
                </a:avLst>
              </a:prstGeom>
              <a:solidFill>
                <a:schemeClr val="accent1"/>
              </a:solidFill>
              <a:ln w="28575" cap="flat" cmpd="sng" algn="ctr">
                <a:solidFill>
                  <a:schemeClr val="tx1">
                    <a:lumMod val="75000"/>
                  </a:schemeClr>
                </a:solidFill>
                <a:prstDash val="solid"/>
                <a:round/>
                <a:headEnd type="arrow"/>
                <a:tailEnd type="none"/>
              </a:ln>
              <a:effectLst/>
            </p:spPr>
          </p:cxnSp>
          <p:sp>
            <p:nvSpPr>
              <p:cNvPr id="25" name="Rectangle 23">
                <a:extLst>
                  <a:ext uri="{FF2B5EF4-FFF2-40B4-BE49-F238E27FC236}">
                    <a16:creationId xmlns:a16="http://schemas.microsoft.com/office/drawing/2014/main" id="{4856620B-ED23-2018-B339-36AA0CE12C5F}"/>
                  </a:ext>
                </a:extLst>
              </p:cNvPr>
              <p:cNvSpPr/>
              <p:nvPr/>
            </p:nvSpPr>
            <p:spPr bwMode="auto">
              <a:xfrm>
                <a:off x="6259234" y="911475"/>
                <a:ext cx="5066827" cy="2517525"/>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fr-FR" sz="1500" b="1" noProof="1">
                    <a:solidFill>
                      <a:srgbClr val="333333"/>
                    </a:solidFill>
                    <a:latin typeface="Arial" panose="020B0604020202020204" pitchFamily="34" charset="0"/>
                    <a:cs typeface="Arial" panose="020B0604020202020204" pitchFamily="34" charset="0"/>
                  </a:rPr>
                  <a:t>MILS system</a:t>
                </a:r>
              </a:p>
            </p:txBody>
          </p:sp>
        </p:grpSp>
        <p:sp>
          <p:nvSpPr>
            <p:cNvPr id="26" name="TextBox 15">
              <a:extLst>
                <a:ext uri="{FF2B5EF4-FFF2-40B4-BE49-F238E27FC236}">
                  <a16:creationId xmlns:a16="http://schemas.microsoft.com/office/drawing/2014/main" id="{61ABA0EF-AA56-930B-5AAC-DF3ECBCA5969}"/>
                </a:ext>
              </a:extLst>
            </p:cNvPr>
            <p:cNvSpPr txBox="1"/>
            <p:nvPr/>
          </p:nvSpPr>
          <p:spPr>
            <a:xfrm>
              <a:off x="9560794" y="3423782"/>
              <a:ext cx="853119" cy="369332"/>
            </a:xfrm>
            <a:prstGeom prst="rect">
              <a:avLst/>
            </a:prstGeom>
            <a:noFill/>
          </p:spPr>
          <p:txBody>
            <a:bodyPr wrap="none" rtlCol="0">
              <a:spAutoFit/>
            </a:bodyPr>
            <a:lstStyle/>
            <a:p>
              <a:r>
                <a:rPr lang="en-US" sz="1300" dirty="0"/>
                <a:t>Legend:</a:t>
              </a:r>
              <a:r>
                <a:rPr lang="en-US" dirty="0"/>
                <a:t> </a:t>
              </a:r>
              <a:endParaRPr lang="en-GB" dirty="0"/>
            </a:p>
          </p:txBody>
        </p:sp>
        <p:grpSp>
          <p:nvGrpSpPr>
            <p:cNvPr id="33" name="Gruppieren 32">
              <a:extLst>
                <a:ext uri="{FF2B5EF4-FFF2-40B4-BE49-F238E27FC236}">
                  <a16:creationId xmlns:a16="http://schemas.microsoft.com/office/drawing/2014/main" id="{D5B63B7A-FA29-9EF9-B19D-945B5BF3F6B6}"/>
                </a:ext>
              </a:extLst>
            </p:cNvPr>
            <p:cNvGrpSpPr>
              <a:grpSpLocks noChangeAspect="1"/>
            </p:cNvGrpSpPr>
            <p:nvPr/>
          </p:nvGrpSpPr>
          <p:grpSpPr>
            <a:xfrm>
              <a:off x="10152173" y="3513164"/>
              <a:ext cx="1265290" cy="623717"/>
              <a:chOff x="9888859" y="4641075"/>
              <a:chExt cx="1807555" cy="891024"/>
            </a:xfrm>
          </p:grpSpPr>
          <p:sp>
            <p:nvSpPr>
              <p:cNvPr id="27" name="Rectangle 16">
                <a:extLst>
                  <a:ext uri="{FF2B5EF4-FFF2-40B4-BE49-F238E27FC236}">
                    <a16:creationId xmlns:a16="http://schemas.microsoft.com/office/drawing/2014/main" id="{2D9BCAFB-7A00-938A-8EE9-AE1C5BF8817F}"/>
                  </a:ext>
                </a:extLst>
              </p:cNvPr>
              <p:cNvSpPr/>
              <p:nvPr/>
            </p:nvSpPr>
            <p:spPr bwMode="auto">
              <a:xfrm>
                <a:off x="9888859" y="4657204"/>
                <a:ext cx="365791" cy="369333"/>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a:latin typeface="Arial" charset="0"/>
                </a:endParaRPr>
              </a:p>
            </p:txBody>
          </p:sp>
          <p:sp>
            <p:nvSpPr>
              <p:cNvPr id="28" name="TextBox 17">
                <a:extLst>
                  <a:ext uri="{FF2B5EF4-FFF2-40B4-BE49-F238E27FC236}">
                    <a16:creationId xmlns:a16="http://schemas.microsoft.com/office/drawing/2014/main" id="{5E9FB0E0-1E70-74E4-F9CA-4C038CFE5AF5}"/>
                  </a:ext>
                </a:extLst>
              </p:cNvPr>
              <p:cNvSpPr txBox="1"/>
              <p:nvPr/>
            </p:nvSpPr>
            <p:spPr>
              <a:xfrm>
                <a:off x="10397525" y="4641075"/>
                <a:ext cx="1298889" cy="417697"/>
              </a:xfrm>
              <a:prstGeom prst="rect">
                <a:avLst/>
              </a:prstGeom>
              <a:noFill/>
            </p:spPr>
            <p:txBody>
              <a:bodyPr wrap="none" rtlCol="0">
                <a:spAutoFit/>
              </a:bodyPr>
              <a:lstStyle/>
              <a:p>
                <a:r>
                  <a:rPr lang="en-US" sz="1300" dirty="0"/>
                  <a:t>Untrusted</a:t>
                </a:r>
                <a:endParaRPr lang="en-GB" sz="1300" dirty="0"/>
              </a:p>
            </p:txBody>
          </p:sp>
          <p:sp>
            <p:nvSpPr>
              <p:cNvPr id="29" name="Rectangle 18">
                <a:extLst>
                  <a:ext uri="{FF2B5EF4-FFF2-40B4-BE49-F238E27FC236}">
                    <a16:creationId xmlns:a16="http://schemas.microsoft.com/office/drawing/2014/main" id="{FBE1A76A-7ED2-5967-1B04-E26912DC7948}"/>
                  </a:ext>
                </a:extLst>
              </p:cNvPr>
              <p:cNvSpPr/>
              <p:nvPr/>
            </p:nvSpPr>
            <p:spPr bwMode="auto">
              <a:xfrm>
                <a:off x="9888859" y="5114403"/>
                <a:ext cx="368504" cy="369333"/>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GB">
                  <a:latin typeface="Arial" charset="0"/>
                </a:endParaRPr>
              </a:p>
            </p:txBody>
          </p:sp>
          <p:sp>
            <p:nvSpPr>
              <p:cNvPr id="30" name="TextBox 19">
                <a:extLst>
                  <a:ext uri="{FF2B5EF4-FFF2-40B4-BE49-F238E27FC236}">
                    <a16:creationId xmlns:a16="http://schemas.microsoft.com/office/drawing/2014/main" id="{2F9387EA-E398-4DF7-BDEC-5C1E63483E3F}"/>
                  </a:ext>
                </a:extLst>
              </p:cNvPr>
              <p:cNvSpPr txBox="1"/>
              <p:nvPr/>
            </p:nvSpPr>
            <p:spPr>
              <a:xfrm>
                <a:off x="10400239" y="5114402"/>
                <a:ext cx="1065674" cy="417697"/>
              </a:xfrm>
              <a:prstGeom prst="rect">
                <a:avLst/>
              </a:prstGeom>
              <a:solidFill>
                <a:schemeClr val="bg1"/>
              </a:solidFill>
            </p:spPr>
            <p:txBody>
              <a:bodyPr wrap="none" rtlCol="0">
                <a:spAutoFit/>
              </a:bodyPr>
              <a:lstStyle/>
              <a:p>
                <a:r>
                  <a:rPr lang="en-US" sz="1300" dirty="0"/>
                  <a:t>Trusted</a:t>
                </a:r>
                <a:endParaRPr lang="en-GB" sz="1300" dirty="0"/>
              </a:p>
            </p:txBody>
          </p:sp>
        </p:grpSp>
      </p:grpSp>
      <p:sp>
        <p:nvSpPr>
          <p:cNvPr id="2" name="Titel 1">
            <a:extLst>
              <a:ext uri="{FF2B5EF4-FFF2-40B4-BE49-F238E27FC236}">
                <a16:creationId xmlns:a16="http://schemas.microsoft.com/office/drawing/2014/main" id="{8F9B18D1-59FD-FF57-BB6F-EE1398BDE338}"/>
              </a:ext>
            </a:extLst>
          </p:cNvPr>
          <p:cNvSpPr>
            <a:spLocks noGrp="1"/>
          </p:cNvSpPr>
          <p:nvPr>
            <p:ph type="ctrTitle"/>
          </p:nvPr>
        </p:nvSpPr>
        <p:spPr/>
        <p:txBody>
          <a:bodyPr>
            <a:normAutofit/>
          </a:bodyPr>
          <a:lstStyle/>
          <a:p>
            <a:r>
              <a:rPr lang="en-US" dirty="0"/>
              <a:t>Separation kernel fundamental concept</a:t>
            </a:r>
            <a:endParaRPr lang="de-DE" dirty="0"/>
          </a:p>
        </p:txBody>
      </p:sp>
      <p:sp>
        <p:nvSpPr>
          <p:cNvPr id="3" name="Fußzeilenplatzhalter 2">
            <a:extLst>
              <a:ext uri="{FF2B5EF4-FFF2-40B4-BE49-F238E27FC236}">
                <a16:creationId xmlns:a16="http://schemas.microsoft.com/office/drawing/2014/main" id="{F540DA3F-AEA5-D65B-3E5D-E754EBDC0782}"/>
              </a:ext>
            </a:extLst>
          </p:cNvPr>
          <p:cNvSpPr>
            <a:spLocks noGrp="1"/>
          </p:cNvSpPr>
          <p:nvPr>
            <p:ph type="ftr" sz="quarter" idx="3"/>
          </p:nvPr>
        </p:nvSpPr>
        <p:spPr/>
        <p:txBody>
          <a:bodyPr/>
          <a:lstStyle/>
          <a:p>
            <a:r>
              <a:rPr lang="en-US"/>
              <a:t>DASIA 2022 - Presentation by Damir Bartakovic</a:t>
            </a:r>
            <a:endParaRPr lang="en-GB" dirty="0"/>
          </a:p>
        </p:txBody>
      </p:sp>
      <p:sp>
        <p:nvSpPr>
          <p:cNvPr id="4" name="Foliennummernplatzhalter 3">
            <a:extLst>
              <a:ext uri="{FF2B5EF4-FFF2-40B4-BE49-F238E27FC236}">
                <a16:creationId xmlns:a16="http://schemas.microsoft.com/office/drawing/2014/main" id="{F9CA7FB9-AF84-B65E-4C47-47C652867E25}"/>
              </a:ext>
            </a:extLst>
          </p:cNvPr>
          <p:cNvSpPr>
            <a:spLocks noGrp="1"/>
          </p:cNvSpPr>
          <p:nvPr>
            <p:ph type="sldNum" sz="quarter" idx="4"/>
          </p:nvPr>
        </p:nvSpPr>
        <p:spPr/>
        <p:txBody>
          <a:bodyPr/>
          <a:lstStyle/>
          <a:p>
            <a:fld id="{F9FCB281-5979-4F37-9D32-953D0EC99A6B}" type="slidenum">
              <a:rPr lang="en-GB" smtClean="0"/>
              <a:pPr/>
              <a:t>10</a:t>
            </a:fld>
            <a:endParaRPr lang="en-GB" dirty="0"/>
          </a:p>
        </p:txBody>
      </p:sp>
      <p:sp>
        <p:nvSpPr>
          <p:cNvPr id="5" name="Textplatzhalter 4">
            <a:extLst>
              <a:ext uri="{FF2B5EF4-FFF2-40B4-BE49-F238E27FC236}">
                <a16:creationId xmlns:a16="http://schemas.microsoft.com/office/drawing/2014/main" id="{E5A0D6AE-E5E5-7D56-2FD3-F877BCD4CCE4}"/>
              </a:ext>
            </a:extLst>
          </p:cNvPr>
          <p:cNvSpPr>
            <a:spLocks noGrp="1"/>
          </p:cNvSpPr>
          <p:nvPr>
            <p:ph type="body" sz="quarter" idx="10"/>
          </p:nvPr>
        </p:nvSpPr>
        <p:spPr>
          <a:xfrm>
            <a:off x="124598" y="1665962"/>
            <a:ext cx="10514012" cy="5243512"/>
          </a:xfrm>
        </p:spPr>
        <p:txBody>
          <a:bodyPr>
            <a:normAutofit fontScale="92500" lnSpcReduction="20000"/>
          </a:bodyPr>
          <a:lstStyle/>
          <a:p>
            <a:pPr marL="0" indent="0">
              <a:buNone/>
            </a:pPr>
            <a:endParaRPr lang="en-US" sz="3500" b="0" dirty="0"/>
          </a:p>
          <a:p>
            <a:pPr marL="0" indent="0">
              <a:buNone/>
            </a:pPr>
            <a:endParaRPr lang="en-US" sz="3500" b="0" dirty="0"/>
          </a:p>
          <a:p>
            <a:pPr marL="0" indent="0">
              <a:buNone/>
            </a:pPr>
            <a:endParaRPr lang="en-US" sz="3500" b="0" dirty="0"/>
          </a:p>
          <a:p>
            <a:pPr marL="0" indent="0">
              <a:buNone/>
            </a:pPr>
            <a:endParaRPr lang="en-US" sz="3500" b="0" dirty="0"/>
          </a:p>
          <a:p>
            <a:r>
              <a:rPr lang="en-US" sz="2600" dirty="0"/>
              <a:t>Partition: </a:t>
            </a:r>
          </a:p>
          <a:p>
            <a:pPr lvl="1"/>
            <a:r>
              <a:rPr lang="en-US" sz="2200" dirty="0"/>
              <a:t>Independent execution environment encapsulating application(s) and/or data. </a:t>
            </a:r>
          </a:p>
          <a:p>
            <a:pPr lvl="1"/>
            <a:r>
              <a:rPr lang="en-US" sz="2200" dirty="0"/>
              <a:t>Unit of separation with respect to resource allocation </a:t>
            </a:r>
            <a:br>
              <a:rPr lang="en-US" sz="2200" dirty="0"/>
            </a:br>
            <a:r>
              <a:rPr lang="en-US" sz="2200" dirty="0"/>
              <a:t>(CPU time, processing core/CPU affinity, memory, application binaries, data, network, </a:t>
            </a:r>
            <a:br>
              <a:rPr lang="en-US" sz="2200" dirty="0"/>
            </a:br>
            <a:r>
              <a:rPr lang="en-US" sz="2200" dirty="0"/>
              <a:t>communication objects).</a:t>
            </a:r>
          </a:p>
          <a:p>
            <a:pPr lvl="1"/>
            <a:r>
              <a:rPr lang="en-US" sz="2200" dirty="0"/>
              <a:t>Can be statically configured at system integration/manufacturing time of an embedded device </a:t>
            </a:r>
          </a:p>
          <a:p>
            <a:r>
              <a:rPr lang="en-US" sz="2600" dirty="0"/>
              <a:t>Separation kernel: Enforces the resource allocation policy.</a:t>
            </a:r>
          </a:p>
          <a:p>
            <a:pPr marL="0" indent="0">
              <a:buNone/>
            </a:pPr>
            <a:endParaRPr lang="en-US" sz="1600" dirty="0"/>
          </a:p>
          <a:p>
            <a:pPr marL="0" indent="0">
              <a:buNone/>
            </a:pPr>
            <a:r>
              <a:rPr lang="en-US" sz="900" dirty="0"/>
              <a:t>[1] </a:t>
            </a:r>
            <a:r>
              <a:rPr lang="en-US" sz="900" dirty="0" err="1"/>
              <a:t>Tverdyshev</a:t>
            </a:r>
            <a:r>
              <a:rPr lang="en-US" sz="900" dirty="0"/>
              <a:t>, Sergey, Holger </a:t>
            </a:r>
            <a:r>
              <a:rPr lang="en-US" sz="900" dirty="0" err="1"/>
              <a:t>Blasum</a:t>
            </a:r>
            <a:r>
              <a:rPr lang="en-US" sz="900" dirty="0"/>
              <a:t>, Bruno </a:t>
            </a:r>
            <a:r>
              <a:rPr lang="en-US" sz="900" dirty="0" err="1"/>
              <a:t>Langenstein</a:t>
            </a:r>
            <a:r>
              <a:rPr lang="en-US" sz="900" dirty="0"/>
              <a:t>, Jonas </a:t>
            </a:r>
            <a:r>
              <a:rPr lang="en-US" sz="900" dirty="0" err="1"/>
              <a:t>Maebe</a:t>
            </a:r>
            <a:r>
              <a:rPr lang="en-US" sz="900" dirty="0"/>
              <a:t>, Bjorn De Sutter, Bertrand </a:t>
            </a:r>
            <a:r>
              <a:rPr lang="en-US" sz="900" dirty="0" err="1"/>
              <a:t>Leconte</a:t>
            </a:r>
            <a:r>
              <a:rPr lang="en-US" sz="900" dirty="0"/>
              <a:t>, Benoît </a:t>
            </a:r>
            <a:r>
              <a:rPr lang="en-US" sz="900" dirty="0" err="1"/>
              <a:t>Triquet</a:t>
            </a:r>
            <a:r>
              <a:rPr lang="en-US" sz="900" dirty="0"/>
              <a:t>, et al. “MILS Architecture,” September 30, 2013. https://doi.org/10.5281/zenodo.45164.</a:t>
            </a:r>
            <a:endParaRPr lang="de-DE" dirty="0"/>
          </a:p>
        </p:txBody>
      </p:sp>
      <p:sp>
        <p:nvSpPr>
          <p:cNvPr id="31" name="Textplatzhalter 4">
            <a:extLst>
              <a:ext uri="{FF2B5EF4-FFF2-40B4-BE49-F238E27FC236}">
                <a16:creationId xmlns:a16="http://schemas.microsoft.com/office/drawing/2014/main" id="{46881A0B-70E1-80F1-F568-7BF1A847687D}"/>
              </a:ext>
            </a:extLst>
          </p:cNvPr>
          <p:cNvSpPr txBox="1">
            <a:spLocks/>
          </p:cNvSpPr>
          <p:nvPr/>
        </p:nvSpPr>
        <p:spPr>
          <a:xfrm>
            <a:off x="92808" y="1011085"/>
            <a:ext cx="5324541" cy="1963401"/>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20000"/>
              </a:lnSpc>
              <a:spcBef>
                <a:spcPts val="0"/>
              </a:spcBef>
              <a:buClr>
                <a:srgbClr val="005598"/>
              </a:buClr>
              <a:buFont typeface="Arial" panose="020B0604020202020204" pitchFamily="34" charset="0"/>
              <a:buChar char="•"/>
              <a:defRPr lang="en-US" sz="2000" kern="1200" baseline="0">
                <a:solidFill>
                  <a:schemeClr val="bg1">
                    <a:lumMod val="50000"/>
                  </a:schemeClr>
                </a:solidFill>
                <a:latin typeface="Arial" panose="020B0604020202020204" pitchFamily="34" charset="0"/>
                <a:ea typeface="+mn-ea"/>
                <a:cs typeface="Arial" panose="020B0604020202020204" pitchFamily="34" charset="0"/>
              </a:defRPr>
            </a:lvl1pPr>
            <a:lvl2pPr marL="539750" indent="-269875" algn="l" defTabSz="914400" rtl="0" eaLnBrk="1" latinLnBrk="0" hangingPunct="1">
              <a:lnSpc>
                <a:spcPct val="120000"/>
              </a:lnSpc>
              <a:spcBef>
                <a:spcPts val="0"/>
              </a:spcBef>
              <a:buClr>
                <a:srgbClr val="005598"/>
              </a:buClr>
              <a:buFont typeface="Symbol" panose="05050102010706020507" pitchFamily="18" charset="2"/>
              <a:buChar char="-"/>
              <a:defRPr lang="en-US" sz="1800" b="0" i="0" kern="1200" baseline="0">
                <a:solidFill>
                  <a:schemeClr val="bg1">
                    <a:lumMod val="50000"/>
                  </a:schemeClr>
                </a:solidFill>
                <a:latin typeface="Arial" panose="020B0604020202020204" pitchFamily="34" charset="0"/>
                <a:ea typeface="+mn-ea"/>
                <a:cs typeface="Arial" panose="020B0604020202020204" pitchFamily="34" charset="0"/>
              </a:defRPr>
            </a:lvl2pPr>
            <a:lvl3pPr marL="896938" indent="-268288" algn="l" defTabSz="914400" rtl="0" eaLnBrk="1" latinLnBrk="0" hangingPunct="1">
              <a:lnSpc>
                <a:spcPct val="120000"/>
              </a:lnSpc>
              <a:spcBef>
                <a:spcPts val="0"/>
              </a:spcBef>
              <a:buClr>
                <a:srgbClr val="005598"/>
              </a:buClr>
              <a:buFont typeface="Arial" panose="020B0604020202020204" pitchFamily="34" charset="0"/>
              <a:buChar char="•"/>
              <a:defRPr lang="en-US" sz="1800" b="0" i="0" kern="1200" baseline="0">
                <a:solidFill>
                  <a:schemeClr val="bg2">
                    <a:lumMod val="50000"/>
                  </a:schemeClr>
                </a:solidFill>
                <a:latin typeface="+mn-lt"/>
                <a:ea typeface="+mn-ea"/>
                <a:cs typeface="+mn-cs"/>
              </a:defRPr>
            </a:lvl3pPr>
            <a:lvl4pPr marL="1166813" indent="-269875" algn="l" defTabSz="914400" rtl="0" eaLnBrk="1" latinLnBrk="0" hangingPunct="1">
              <a:lnSpc>
                <a:spcPct val="120000"/>
              </a:lnSpc>
              <a:spcBef>
                <a:spcPts val="0"/>
              </a:spcBef>
              <a:buClr>
                <a:srgbClr val="005598"/>
              </a:buClr>
              <a:buFont typeface="Arial" panose="020B0604020202020204" pitchFamily="34" charset="0"/>
              <a:buChar char="•"/>
              <a:defRPr lang="id-ID" sz="1800" b="0" i="0" kern="1200" baseline="0">
                <a:solidFill>
                  <a:schemeClr val="bg2">
                    <a:lumMod val="50000"/>
                  </a:schemeClr>
                </a:solidFill>
                <a:latin typeface="+mn-lt"/>
                <a:ea typeface="+mn-ea"/>
                <a:cs typeface="+mn-cs"/>
              </a:defRPr>
            </a:lvl4pPr>
            <a:lvl5pPr marL="1600200" indent="-228600" algn="l" defTabSz="914400" rtl="0" eaLnBrk="1" latinLnBrk="0" hangingPunct="1">
              <a:lnSpc>
                <a:spcPct val="90000"/>
              </a:lnSpc>
              <a:spcBef>
                <a:spcPts val="500"/>
              </a:spcBef>
              <a:buClr>
                <a:srgbClr val="005598"/>
              </a:buClr>
              <a:buSzPct val="120000"/>
              <a:buFont typeface="Arial" panose="020B0604020202020204" pitchFamily="34" charset="0"/>
              <a:buChar char="•"/>
              <a:defRPr lang="id-ID" sz="14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MILS: Multiple Independent Levels of Security and Safety: </a:t>
            </a:r>
          </a:p>
          <a:p>
            <a:pPr lvl="1"/>
            <a:r>
              <a:rPr lang="en-US" sz="2200" dirty="0"/>
              <a:t>System architecture to provide independent </a:t>
            </a:r>
            <a:br>
              <a:rPr lang="en-US" sz="2200" dirty="0"/>
            </a:br>
            <a:r>
              <a:rPr lang="en-US" sz="2200" dirty="0"/>
              <a:t>execution environments (partitions).</a:t>
            </a:r>
          </a:p>
          <a:p>
            <a:pPr marL="0" indent="0">
              <a:buFont typeface="Arial" panose="020B0604020202020204" pitchFamily="34" charset="0"/>
              <a:buNone/>
            </a:pPr>
            <a:endParaRPr lang="en-US" sz="3500" dirty="0"/>
          </a:p>
          <a:p>
            <a:pPr marL="0" indent="0">
              <a:buFont typeface="Arial" panose="020B0604020202020204" pitchFamily="34" charset="0"/>
              <a:buNone/>
            </a:pPr>
            <a:endParaRPr lang="en-US" sz="3500" dirty="0"/>
          </a:p>
        </p:txBody>
      </p:sp>
    </p:spTree>
    <p:extLst>
      <p:ext uri="{BB962C8B-B14F-4D97-AF65-F5344CB8AC3E}">
        <p14:creationId xmlns:p14="http://schemas.microsoft.com/office/powerpoint/2010/main" val="57196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968798DE-A88D-AC42-921B-B9F71142F0EA}"/>
              </a:ext>
            </a:extLst>
          </p:cNvPr>
          <p:cNvSpPr>
            <a:spLocks noGrp="1"/>
          </p:cNvSpPr>
          <p:nvPr>
            <p:ph type="ctrTitle"/>
          </p:nvPr>
        </p:nvSpPr>
        <p:spPr>
          <a:xfrm>
            <a:off x="1377243" y="136411"/>
            <a:ext cx="9241694" cy="742793"/>
          </a:xfrm>
        </p:spPr>
        <p:txBody>
          <a:bodyPr>
            <a:noAutofit/>
          </a:bodyPr>
          <a:lstStyle/>
          <a:p>
            <a:r>
              <a:rPr lang="en-US" sz="2400" dirty="0">
                <a:solidFill>
                  <a:srgbClr val="0070C0"/>
                </a:solidFill>
                <a:ea typeface="Source Sans Pro Black" panose="020B0803030403020204" pitchFamily="34" charset="0"/>
              </a:rPr>
              <a:t>Multiple Independent Levels of Security (MILS)</a:t>
            </a:r>
            <a:br>
              <a:rPr lang="en-US" sz="2400" dirty="0">
                <a:ea typeface="Source Sans Pro Black" panose="020B0803030403020204" pitchFamily="34" charset="0"/>
              </a:rPr>
            </a:br>
            <a:r>
              <a:rPr lang="en-US" sz="2400" dirty="0">
                <a:ea typeface="Source Sans Pro Black" panose="020B0803030403020204" pitchFamily="34" charset="0"/>
              </a:rPr>
              <a:t>High-Assurance Security Architecture at OS Level</a:t>
            </a:r>
            <a:endParaRPr lang="en-US" sz="2900" dirty="0"/>
          </a:p>
        </p:txBody>
      </p:sp>
      <p:sp>
        <p:nvSpPr>
          <p:cNvPr id="3" name="Foliennummernplatzhalter 2">
            <a:extLst>
              <a:ext uri="{FF2B5EF4-FFF2-40B4-BE49-F238E27FC236}">
                <a16:creationId xmlns:a16="http://schemas.microsoft.com/office/drawing/2014/main" id="{DBB009D5-0376-442E-8599-B2F7D63690F4}"/>
              </a:ext>
            </a:extLst>
          </p:cNvPr>
          <p:cNvSpPr>
            <a:spLocks noGrp="1"/>
          </p:cNvSpPr>
          <p:nvPr>
            <p:ph type="sldNum" sz="quarter" idx="4"/>
          </p:nvPr>
        </p:nvSpPr>
        <p:spPr/>
        <p:txBody>
          <a:bodyPr/>
          <a:lstStyle/>
          <a:p>
            <a:fld id="{F9FCB281-5979-4F37-9D32-953D0EC99A6B}" type="slidenum">
              <a:rPr lang="en-GB" smtClean="0"/>
              <a:pPr/>
              <a:t>11</a:t>
            </a:fld>
            <a:endParaRPr lang="en-GB" dirty="0"/>
          </a:p>
        </p:txBody>
      </p:sp>
      <p:sp>
        <p:nvSpPr>
          <p:cNvPr id="11" name="Content Placeholder 2">
            <a:extLst>
              <a:ext uri="{FF2B5EF4-FFF2-40B4-BE49-F238E27FC236}">
                <a16:creationId xmlns:a16="http://schemas.microsoft.com/office/drawing/2014/main" id="{43D63244-1B83-5C44-938E-4B68C2A168FD}"/>
              </a:ext>
            </a:extLst>
          </p:cNvPr>
          <p:cNvSpPr txBox="1">
            <a:spLocks/>
          </p:cNvSpPr>
          <p:nvPr/>
        </p:nvSpPr>
        <p:spPr>
          <a:xfrm>
            <a:off x="98482" y="1261680"/>
            <a:ext cx="3689502" cy="5161512"/>
          </a:xfrm>
          <a:prstGeom prst="rect">
            <a:avLst/>
          </a:prstGeom>
        </p:spPr>
        <p:txBody>
          <a:bodyPr/>
          <a:lstStyle>
            <a:lvl1pPr marL="285750" indent="-285750" algn="l" defTabSz="914400" rtl="0" eaLnBrk="1" latinLnBrk="0" hangingPunct="1">
              <a:lnSpc>
                <a:spcPct val="120000"/>
              </a:lnSpc>
              <a:spcBef>
                <a:spcPts val="0"/>
              </a:spcBef>
              <a:buFont typeface="Arial" panose="020B0604020202020204" pitchFamily="34" charset="0"/>
              <a:buChar char="•"/>
              <a:defRPr lang="en-US" sz="1600" kern="1200" baseline="0" dirty="0">
                <a:solidFill>
                  <a:schemeClr val="bg1">
                    <a:lumMod val="50000"/>
                  </a:schemeClr>
                </a:solidFill>
                <a:latin typeface="Arial" panose="020B0604020202020204" pitchFamily="34" charset="0"/>
                <a:ea typeface="+mn-ea"/>
                <a:cs typeface="Arial" panose="020B0604020202020204" pitchFamily="34" charset="0"/>
              </a:defRPr>
            </a:lvl1pPr>
            <a:lvl2pPr marL="539750" indent="-269875" algn="l" defTabSz="914400" rtl="0" eaLnBrk="1" latinLnBrk="0" hangingPunct="1">
              <a:lnSpc>
                <a:spcPct val="120000"/>
              </a:lnSpc>
              <a:spcBef>
                <a:spcPts val="0"/>
              </a:spcBef>
              <a:buClr>
                <a:srgbClr val="002060"/>
              </a:buClr>
              <a:buFont typeface="Symbol" panose="05050102010706020507" pitchFamily="18" charset="2"/>
              <a:buChar char="-"/>
              <a:defRPr lang="en-US" sz="1200" b="0" i="0" kern="1200" baseline="0" dirty="0">
                <a:solidFill>
                  <a:schemeClr val="bg1">
                    <a:lumMod val="50000"/>
                  </a:schemeClr>
                </a:solidFill>
                <a:latin typeface="Arial" panose="020B0604020202020204" pitchFamily="34" charset="0"/>
                <a:ea typeface="+mn-ea"/>
                <a:cs typeface="Arial" panose="020B0604020202020204" pitchFamily="34" charset="0"/>
              </a:defRPr>
            </a:lvl2pPr>
            <a:lvl3pPr marL="896938" indent="-268288" algn="l" defTabSz="914400" rtl="0" eaLnBrk="1" latinLnBrk="0" hangingPunct="1">
              <a:lnSpc>
                <a:spcPct val="120000"/>
              </a:lnSpc>
              <a:spcBef>
                <a:spcPts val="0"/>
              </a:spcBef>
              <a:buFont typeface="Arial" panose="020B0604020202020204" pitchFamily="34" charset="0"/>
              <a:buChar char="•"/>
              <a:defRPr lang="en-US" sz="1400" b="0" i="0" kern="1200" baseline="0" dirty="0">
                <a:solidFill>
                  <a:schemeClr val="bg2">
                    <a:lumMod val="50000"/>
                  </a:schemeClr>
                </a:solidFill>
                <a:latin typeface="+mn-lt"/>
                <a:ea typeface="+mn-ea"/>
                <a:cs typeface="+mn-cs"/>
              </a:defRPr>
            </a:lvl3pPr>
            <a:lvl4pPr marL="1166813" indent="-269875" algn="l" defTabSz="914400" rtl="0" eaLnBrk="1" latinLnBrk="0" hangingPunct="1">
              <a:lnSpc>
                <a:spcPct val="120000"/>
              </a:lnSpc>
              <a:spcBef>
                <a:spcPts val="0"/>
              </a:spcBef>
              <a:buFont typeface="Arial" panose="020B0604020202020204" pitchFamily="34" charset="0"/>
              <a:buChar char="•"/>
              <a:defRPr lang="id-ID" sz="1200" b="0" i="0" kern="1200" baseline="0" dirty="0">
                <a:solidFill>
                  <a:schemeClr val="bg2">
                    <a:lumMod val="50000"/>
                  </a:schemeClr>
                </a:solidFill>
                <a:latin typeface="+mn-lt"/>
                <a:ea typeface="+mn-ea"/>
                <a:cs typeface="+mn-cs"/>
              </a:defRPr>
            </a:lvl4pPr>
            <a:lvl5pPr marL="1600200" indent="-228600" algn="l" defTabSz="914400" rtl="0" eaLnBrk="1" latinLnBrk="0" hangingPunct="1">
              <a:lnSpc>
                <a:spcPct val="90000"/>
              </a:lnSpc>
              <a:spcBef>
                <a:spcPts val="500"/>
              </a:spcBef>
              <a:buFont typeface="Arial" panose="020B0604020202020204" pitchFamily="34" charset="0"/>
              <a:buChar char="•"/>
              <a:defRPr lang="id-ID"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70C0"/>
                </a:solidFill>
              </a:rPr>
              <a:t>Foundation for a MILS system</a:t>
            </a:r>
            <a:r>
              <a:rPr lang="en-GB" sz="2400" b="1" dirty="0">
                <a:solidFill>
                  <a:schemeClr val="bg2">
                    <a:lumMod val="50000"/>
                  </a:schemeClr>
                </a:solidFill>
              </a:rPr>
              <a:t>: </a:t>
            </a:r>
            <a:endParaRPr lang="en-DE" sz="2400" b="1" dirty="0">
              <a:solidFill>
                <a:schemeClr val="bg2">
                  <a:lumMod val="50000"/>
                </a:schemeClr>
              </a:solidFill>
            </a:endParaRPr>
          </a:p>
          <a:p>
            <a:pPr marL="254000" lvl="1" indent="0">
              <a:buNone/>
            </a:pPr>
            <a:r>
              <a:rPr lang="en-US" sz="2200" dirty="0">
                <a:solidFill>
                  <a:schemeClr val="bg2">
                    <a:lumMod val="50000"/>
                  </a:schemeClr>
                </a:solidFill>
              </a:rPr>
              <a:t>Employes</a:t>
            </a:r>
            <a:r>
              <a:rPr lang="en-GB" sz="2200" dirty="0">
                <a:solidFill>
                  <a:schemeClr val="bg2">
                    <a:lumMod val="50000"/>
                  </a:schemeClr>
                </a:solidFill>
              </a:rPr>
              <a:t> one or more separation mechanisms to maintain assured data and process separation. Usage of a SEPARATION KERNEL is one of the possible ways to achieve the MILS core capability</a:t>
            </a:r>
          </a:p>
        </p:txBody>
      </p:sp>
      <p:sp>
        <p:nvSpPr>
          <p:cNvPr id="29" name="Pfeil nach unten 97">
            <a:extLst>
              <a:ext uri="{FF2B5EF4-FFF2-40B4-BE49-F238E27FC236}">
                <a16:creationId xmlns:a16="http://schemas.microsoft.com/office/drawing/2014/main" id="{D0CE9C4F-3A26-A945-8B33-E1FEA2E5C94E}"/>
              </a:ext>
            </a:extLst>
          </p:cNvPr>
          <p:cNvSpPr/>
          <p:nvPr/>
        </p:nvSpPr>
        <p:spPr>
          <a:xfrm rot="10800000">
            <a:off x="8648231" y="2714984"/>
            <a:ext cx="477022" cy="1435847"/>
          </a:xfrm>
          <a:prstGeom prst="downArrow">
            <a:avLst/>
          </a:prstGeom>
          <a:solidFill>
            <a:srgbClr val="FF0000"/>
          </a:solidFill>
          <a:ln>
            <a:solidFill>
              <a:srgbClr val="008000"/>
            </a:solidFill>
          </a:ln>
        </p:spPr>
        <p:txBody>
          <a:bodyPr vert="horz" wrap="none" lIns="91424" tIns="45712" rIns="91424" bIns="45712" numCol="1" rtlCol="0" anchor="ctr" anchorCtr="0" compatLnSpc="1">
            <a:prstTxWarp prst="textNoShape">
              <a:avLst/>
            </a:prstTxWarp>
          </a:bodyPr>
          <a:lstStyle/>
          <a:p>
            <a:pPr defTabSz="914234"/>
            <a:endParaRPr lang="en-GB">
              <a:latin typeface="Arial" charset="0"/>
            </a:endParaRPr>
          </a:p>
        </p:txBody>
      </p:sp>
      <p:sp>
        <p:nvSpPr>
          <p:cNvPr id="30" name="Textfeld 98">
            <a:extLst>
              <a:ext uri="{FF2B5EF4-FFF2-40B4-BE49-F238E27FC236}">
                <a16:creationId xmlns:a16="http://schemas.microsoft.com/office/drawing/2014/main" id="{914F030D-0DC5-D142-A6EA-7902E5160148}"/>
              </a:ext>
            </a:extLst>
          </p:cNvPr>
          <p:cNvSpPr txBox="1"/>
          <p:nvPr/>
        </p:nvSpPr>
        <p:spPr>
          <a:xfrm>
            <a:off x="4747798" y="3676025"/>
            <a:ext cx="1577164" cy="369316"/>
          </a:xfrm>
          <a:prstGeom prst="rect">
            <a:avLst/>
          </a:prstGeom>
          <a:noFill/>
        </p:spPr>
        <p:txBody>
          <a:bodyPr wrap="square" lIns="91424" tIns="45712" rIns="91424" bIns="45712" rtlCol="0">
            <a:spAutoFit/>
          </a:bodyPr>
          <a:lstStyle/>
          <a:p>
            <a:r>
              <a:rPr lang="en-GB" dirty="0"/>
              <a:t>Refinement</a:t>
            </a:r>
          </a:p>
        </p:txBody>
      </p:sp>
      <p:grpSp>
        <p:nvGrpSpPr>
          <p:cNvPr id="32" name="Gruppierung 32">
            <a:extLst>
              <a:ext uri="{FF2B5EF4-FFF2-40B4-BE49-F238E27FC236}">
                <a16:creationId xmlns:a16="http://schemas.microsoft.com/office/drawing/2014/main" id="{6963C8E8-16CF-7F41-856B-41869CFCB7BA}"/>
              </a:ext>
            </a:extLst>
          </p:cNvPr>
          <p:cNvGrpSpPr/>
          <p:nvPr/>
        </p:nvGrpSpPr>
        <p:grpSpPr>
          <a:xfrm>
            <a:off x="3833799" y="1497780"/>
            <a:ext cx="8202102" cy="1222359"/>
            <a:chOff x="473245" y="1999897"/>
            <a:chExt cx="7895407" cy="1969179"/>
          </a:xfrm>
        </p:grpSpPr>
        <p:sp>
          <p:nvSpPr>
            <p:cNvPr id="35" name="Parallelogramm 35">
              <a:extLst>
                <a:ext uri="{FF2B5EF4-FFF2-40B4-BE49-F238E27FC236}">
                  <a16:creationId xmlns:a16="http://schemas.microsoft.com/office/drawing/2014/main" id="{C9332E29-5D3A-814C-A5BD-69D286356765}"/>
                </a:ext>
              </a:extLst>
            </p:cNvPr>
            <p:cNvSpPr/>
            <p:nvPr/>
          </p:nvSpPr>
          <p:spPr>
            <a:xfrm>
              <a:off x="473245" y="2165971"/>
              <a:ext cx="7747993" cy="1803105"/>
            </a:xfrm>
            <a:prstGeom prst="parallelogram">
              <a:avLst/>
            </a:prstGeom>
            <a:solidFill>
              <a:schemeClr val="accent1">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defTabSz="914234"/>
              <a:endParaRPr lang="en-GB" sz="1400">
                <a:solidFill>
                  <a:schemeClr val="tx1"/>
                </a:solidFill>
                <a:latin typeface="Arial" charset="0"/>
              </a:endParaRPr>
            </a:p>
          </p:txBody>
        </p:sp>
        <p:sp>
          <p:nvSpPr>
            <p:cNvPr id="36" name="Rectangle 2">
              <a:extLst>
                <a:ext uri="{FF2B5EF4-FFF2-40B4-BE49-F238E27FC236}">
                  <a16:creationId xmlns:a16="http://schemas.microsoft.com/office/drawing/2014/main" id="{A1157DFE-F4CF-DD4B-B2B5-7A7F9EB95261}"/>
                </a:ext>
              </a:extLst>
            </p:cNvPr>
            <p:cNvSpPr/>
            <p:nvPr/>
          </p:nvSpPr>
          <p:spPr bwMode="auto">
            <a:xfrm>
              <a:off x="1327462" y="1999897"/>
              <a:ext cx="1846262" cy="1084262"/>
            </a:xfrm>
            <a:prstGeom prst="rect">
              <a:avLst/>
            </a:prstGeom>
            <a:solidFill>
              <a:srgbClr val="008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bg1"/>
                  </a:solidFill>
                </a:rPr>
                <a:t>Low-criticality</a:t>
              </a:r>
              <a:r>
                <a:rPr lang="fr-FR" sz="1600" b="1" dirty="0">
                  <a:solidFill>
                    <a:schemeClr val="bg1"/>
                  </a:solidFill>
                </a:rPr>
                <a:t> Partition</a:t>
              </a:r>
            </a:p>
          </p:txBody>
        </p:sp>
        <p:sp>
          <p:nvSpPr>
            <p:cNvPr id="37" name="Rectangle 21">
              <a:extLst>
                <a:ext uri="{FF2B5EF4-FFF2-40B4-BE49-F238E27FC236}">
                  <a16:creationId xmlns:a16="http://schemas.microsoft.com/office/drawing/2014/main" id="{8D1B882A-3164-2946-9E9B-2B2D7E039B74}"/>
                </a:ext>
              </a:extLst>
            </p:cNvPr>
            <p:cNvSpPr/>
            <p:nvPr/>
          </p:nvSpPr>
          <p:spPr bwMode="auto">
            <a:xfrm>
              <a:off x="3584887" y="1999897"/>
              <a:ext cx="1846262" cy="1084262"/>
            </a:xfrm>
            <a:prstGeom prst="rect">
              <a:avLst/>
            </a:prstGeom>
            <a:solidFill>
              <a:srgbClr val="F2A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b="1" dirty="0"/>
                <a:t>Medium-</a:t>
              </a:r>
              <a:r>
                <a:rPr lang="fr-FR" sz="1600" b="1" dirty="0" err="1"/>
                <a:t>criticality</a:t>
              </a:r>
              <a:r>
                <a:rPr lang="fr-FR" sz="1600" b="1" dirty="0"/>
                <a:t> Partition</a:t>
              </a:r>
            </a:p>
          </p:txBody>
        </p:sp>
        <p:sp>
          <p:nvSpPr>
            <p:cNvPr id="38" name="Rectangle 20">
              <a:extLst>
                <a:ext uri="{FF2B5EF4-FFF2-40B4-BE49-F238E27FC236}">
                  <a16:creationId xmlns:a16="http://schemas.microsoft.com/office/drawing/2014/main" id="{27727117-E6CA-7B42-AD11-8C11AEABE8C9}"/>
                </a:ext>
              </a:extLst>
            </p:cNvPr>
            <p:cNvSpPr/>
            <p:nvPr/>
          </p:nvSpPr>
          <p:spPr bwMode="auto">
            <a:xfrm>
              <a:off x="5839137" y="1999897"/>
              <a:ext cx="1847850" cy="1084262"/>
            </a:xfrm>
            <a:prstGeom prst="rect">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t>High-criticality</a:t>
              </a:r>
              <a:r>
                <a:rPr lang="fr-FR" sz="1600" b="1" dirty="0"/>
                <a:t> Partition</a:t>
              </a:r>
            </a:p>
          </p:txBody>
        </p:sp>
        <p:cxnSp>
          <p:nvCxnSpPr>
            <p:cNvPr id="39" name="Connecteur droit avec flèche 25">
              <a:extLst>
                <a:ext uri="{FF2B5EF4-FFF2-40B4-BE49-F238E27FC236}">
                  <a16:creationId xmlns:a16="http://schemas.microsoft.com/office/drawing/2014/main" id="{0A96D57B-BD9A-D04C-8BB5-8059847CA346}"/>
                </a:ext>
              </a:extLst>
            </p:cNvPr>
            <p:cNvCxnSpPr/>
            <p:nvPr/>
          </p:nvCxnSpPr>
          <p:spPr bwMode="auto">
            <a:xfrm flipH="1">
              <a:off x="7686987" y="2830309"/>
              <a:ext cx="681665"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25">
              <a:extLst>
                <a:ext uri="{FF2B5EF4-FFF2-40B4-BE49-F238E27FC236}">
                  <a16:creationId xmlns:a16="http://schemas.microsoft.com/office/drawing/2014/main" id="{43957D6A-2B2B-9A4C-AE61-2D0D2FA23765}"/>
                </a:ext>
              </a:extLst>
            </p:cNvPr>
            <p:cNvCxnSpPr>
              <a:stCxn id="38" idx="3"/>
            </p:cNvCxnSpPr>
            <p:nvPr/>
          </p:nvCxnSpPr>
          <p:spPr bwMode="auto">
            <a:xfrm>
              <a:off x="7686987" y="2542028"/>
              <a:ext cx="681665"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25">
              <a:extLst>
                <a:ext uri="{FF2B5EF4-FFF2-40B4-BE49-F238E27FC236}">
                  <a16:creationId xmlns:a16="http://schemas.microsoft.com/office/drawing/2014/main" id="{B2CAA86A-95DB-3744-8BD4-38CED02D075B}"/>
                </a:ext>
              </a:extLst>
            </p:cNvPr>
            <p:cNvCxnSpPr>
              <a:stCxn id="36" idx="3"/>
              <a:endCxn id="37" idx="1"/>
            </p:cNvCxnSpPr>
            <p:nvPr/>
          </p:nvCxnSpPr>
          <p:spPr bwMode="auto">
            <a:xfrm>
              <a:off x="3173724" y="2542028"/>
              <a:ext cx="411163"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25">
              <a:extLst>
                <a:ext uri="{FF2B5EF4-FFF2-40B4-BE49-F238E27FC236}">
                  <a16:creationId xmlns:a16="http://schemas.microsoft.com/office/drawing/2014/main" id="{35FAFE9D-55F0-3248-BB4A-D87C8357F945}"/>
                </a:ext>
              </a:extLst>
            </p:cNvPr>
            <p:cNvCxnSpPr>
              <a:stCxn id="37" idx="3"/>
              <a:endCxn id="38" idx="1"/>
            </p:cNvCxnSpPr>
            <p:nvPr/>
          </p:nvCxnSpPr>
          <p:spPr bwMode="auto">
            <a:xfrm>
              <a:off x="5431149" y="2542028"/>
              <a:ext cx="40798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Gewinkelte Verbindung 55">
              <a:extLst>
                <a:ext uri="{FF2B5EF4-FFF2-40B4-BE49-F238E27FC236}">
                  <a16:creationId xmlns:a16="http://schemas.microsoft.com/office/drawing/2014/main" id="{D3D5EDD2-F0C0-AE4A-A24E-25AAEBA3C67B}"/>
                </a:ext>
              </a:extLst>
            </p:cNvPr>
            <p:cNvCxnSpPr>
              <a:stCxn id="37" idx="2"/>
              <a:endCxn id="36" idx="2"/>
            </p:cNvCxnSpPr>
            <p:nvPr/>
          </p:nvCxnSpPr>
          <p:spPr bwMode="auto">
            <a:xfrm rot="5400000">
              <a:off x="3379306" y="1955447"/>
              <a:ext cx="12700" cy="2257425"/>
            </a:xfrm>
            <a:prstGeom prst="bentConnector3">
              <a:avLst>
                <a:gd name="adj1" fmla="val 3050102"/>
              </a:avLst>
            </a:prstGeom>
            <a:solidFill>
              <a:schemeClr val="accent1"/>
            </a:solidFill>
            <a:ln w="19050" cap="flat" cmpd="sng" algn="ctr">
              <a:solidFill>
                <a:schemeClr val="accent1">
                  <a:lumMod val="75000"/>
                </a:schemeClr>
              </a:solidFill>
              <a:prstDash val="solid"/>
              <a:round/>
              <a:headEnd type="none" w="med" len="med"/>
              <a:tailEnd type="arrow"/>
            </a:ln>
            <a:effectLst/>
          </p:spPr>
        </p:cxnSp>
        <p:cxnSp>
          <p:nvCxnSpPr>
            <p:cNvPr id="44" name="Gewinkelte Verbindung 56">
              <a:extLst>
                <a:ext uri="{FF2B5EF4-FFF2-40B4-BE49-F238E27FC236}">
                  <a16:creationId xmlns:a16="http://schemas.microsoft.com/office/drawing/2014/main" id="{9591417E-0AD9-554C-9C38-407B7B714148}"/>
                </a:ext>
              </a:extLst>
            </p:cNvPr>
            <p:cNvCxnSpPr/>
            <p:nvPr/>
          </p:nvCxnSpPr>
          <p:spPr bwMode="auto">
            <a:xfrm rot="5400000">
              <a:off x="5856332" y="1949097"/>
              <a:ext cx="12700" cy="2257425"/>
            </a:xfrm>
            <a:prstGeom prst="bentConnector3">
              <a:avLst>
                <a:gd name="adj1" fmla="val 3050102"/>
              </a:avLst>
            </a:prstGeom>
            <a:solidFill>
              <a:schemeClr val="accent1"/>
            </a:solidFill>
            <a:ln w="19050" cap="flat" cmpd="sng" algn="ctr">
              <a:solidFill>
                <a:schemeClr val="accent1">
                  <a:lumMod val="75000"/>
                </a:schemeClr>
              </a:solidFill>
              <a:prstDash val="solid"/>
              <a:round/>
              <a:headEnd type="none" w="med" len="med"/>
              <a:tailEnd type="arrow"/>
            </a:ln>
            <a:effectLst/>
          </p:spPr>
        </p:cxnSp>
        <p:sp>
          <p:nvSpPr>
            <p:cNvPr id="45" name="Textfeld 57">
              <a:extLst>
                <a:ext uri="{FF2B5EF4-FFF2-40B4-BE49-F238E27FC236}">
                  <a16:creationId xmlns:a16="http://schemas.microsoft.com/office/drawing/2014/main" id="{673252E1-AF99-7B4D-A0DE-82A28BFD90DA}"/>
                </a:ext>
              </a:extLst>
            </p:cNvPr>
            <p:cNvSpPr txBox="1"/>
            <p:nvPr/>
          </p:nvSpPr>
          <p:spPr>
            <a:xfrm>
              <a:off x="563621" y="3435200"/>
              <a:ext cx="1490908" cy="495818"/>
            </a:xfrm>
            <a:prstGeom prst="rect">
              <a:avLst/>
            </a:prstGeom>
            <a:noFill/>
          </p:spPr>
          <p:txBody>
            <a:bodyPr wrap="none" rtlCol="0">
              <a:spAutoFit/>
            </a:bodyPr>
            <a:lstStyle/>
            <a:p>
              <a:r>
                <a:rPr lang="en-GB" sz="1400" i="1" dirty="0"/>
                <a:t>Application plane</a:t>
              </a:r>
            </a:p>
          </p:txBody>
        </p:sp>
      </p:grpSp>
      <p:cxnSp>
        <p:nvCxnSpPr>
          <p:cNvPr id="33" name="Connecteur droit avec flèche 25">
            <a:extLst>
              <a:ext uri="{FF2B5EF4-FFF2-40B4-BE49-F238E27FC236}">
                <a16:creationId xmlns:a16="http://schemas.microsoft.com/office/drawing/2014/main" id="{D9B673D0-2907-7B4E-BA24-6FA34437E096}"/>
              </a:ext>
            </a:extLst>
          </p:cNvPr>
          <p:cNvCxnSpPr/>
          <p:nvPr/>
        </p:nvCxnSpPr>
        <p:spPr bwMode="auto">
          <a:xfrm>
            <a:off x="4013054" y="1998473"/>
            <a:ext cx="708144"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25">
            <a:extLst>
              <a:ext uri="{FF2B5EF4-FFF2-40B4-BE49-F238E27FC236}">
                <a16:creationId xmlns:a16="http://schemas.microsoft.com/office/drawing/2014/main" id="{48B64711-E9E9-224A-BB02-C43B8F30FF25}"/>
              </a:ext>
            </a:extLst>
          </p:cNvPr>
          <p:cNvCxnSpPr/>
          <p:nvPr/>
        </p:nvCxnSpPr>
        <p:spPr bwMode="auto">
          <a:xfrm flipH="1">
            <a:off x="4013054" y="1811117"/>
            <a:ext cx="708144"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Pfeil nach unten 41">
            <a:extLst>
              <a:ext uri="{FF2B5EF4-FFF2-40B4-BE49-F238E27FC236}">
                <a16:creationId xmlns:a16="http://schemas.microsoft.com/office/drawing/2014/main" id="{2000F4BF-9178-7040-ABA6-68EB48D2CA34}"/>
              </a:ext>
            </a:extLst>
          </p:cNvPr>
          <p:cNvSpPr/>
          <p:nvPr/>
        </p:nvSpPr>
        <p:spPr>
          <a:xfrm>
            <a:off x="6151954" y="2714984"/>
            <a:ext cx="477022" cy="1435847"/>
          </a:xfrm>
          <a:prstGeom prst="downArrow">
            <a:avLst/>
          </a:prstGeom>
          <a:solidFill>
            <a:srgbClr val="FF0000"/>
          </a:solidFill>
          <a:ln>
            <a:solidFill>
              <a:srgbClr val="008000"/>
            </a:solidFill>
          </a:ln>
        </p:spPr>
        <p:txBody>
          <a:bodyPr vert="horz" wrap="none" lIns="91424" tIns="45712" rIns="91424" bIns="45712" numCol="1" rtlCol="0" anchor="ctr" anchorCtr="0" compatLnSpc="1">
            <a:prstTxWarp prst="textNoShape">
              <a:avLst/>
            </a:prstTxWarp>
          </a:bodyPr>
          <a:lstStyle/>
          <a:p>
            <a:pPr defTabSz="914234"/>
            <a:endParaRPr lang="en-GB" dirty="0">
              <a:latin typeface="Arial" charset="0"/>
            </a:endParaRPr>
          </a:p>
        </p:txBody>
      </p:sp>
      <p:sp>
        <p:nvSpPr>
          <p:cNvPr id="47" name="Textfeld 42">
            <a:extLst>
              <a:ext uri="{FF2B5EF4-FFF2-40B4-BE49-F238E27FC236}">
                <a16:creationId xmlns:a16="http://schemas.microsoft.com/office/drawing/2014/main" id="{0CFCC84F-1539-9648-A021-CA7F19FD4FE8}"/>
              </a:ext>
            </a:extLst>
          </p:cNvPr>
          <p:cNvSpPr txBox="1"/>
          <p:nvPr/>
        </p:nvSpPr>
        <p:spPr>
          <a:xfrm>
            <a:off x="8951742" y="3730028"/>
            <a:ext cx="2939486" cy="369316"/>
          </a:xfrm>
          <a:prstGeom prst="rect">
            <a:avLst/>
          </a:prstGeom>
          <a:noFill/>
        </p:spPr>
        <p:txBody>
          <a:bodyPr wrap="square" lIns="91424" tIns="45712" rIns="91424" bIns="45712" rtlCol="0">
            <a:spAutoFit/>
          </a:bodyPr>
          <a:lstStyle/>
          <a:p>
            <a:r>
              <a:rPr lang="en-GB" dirty="0"/>
              <a:t>MILS induced abstraction</a:t>
            </a:r>
          </a:p>
        </p:txBody>
      </p:sp>
      <p:grpSp>
        <p:nvGrpSpPr>
          <p:cNvPr id="48" name="Gruppierung 96">
            <a:extLst>
              <a:ext uri="{FF2B5EF4-FFF2-40B4-BE49-F238E27FC236}">
                <a16:creationId xmlns:a16="http://schemas.microsoft.com/office/drawing/2014/main" id="{902E625E-9920-524A-A666-B4633CF9065D}"/>
              </a:ext>
            </a:extLst>
          </p:cNvPr>
          <p:cNvGrpSpPr/>
          <p:nvPr/>
        </p:nvGrpSpPr>
        <p:grpSpPr>
          <a:xfrm>
            <a:off x="3421657" y="4090068"/>
            <a:ext cx="8434889" cy="2130980"/>
            <a:chOff x="300380" y="1963169"/>
            <a:chExt cx="8573073" cy="3706532"/>
          </a:xfrm>
        </p:grpSpPr>
        <p:grpSp>
          <p:nvGrpSpPr>
            <p:cNvPr id="49" name="Gruppierung 99">
              <a:extLst>
                <a:ext uri="{FF2B5EF4-FFF2-40B4-BE49-F238E27FC236}">
                  <a16:creationId xmlns:a16="http://schemas.microsoft.com/office/drawing/2014/main" id="{AB0E5F58-B8C6-C64D-9D1E-C1A654256E8E}"/>
                </a:ext>
              </a:extLst>
            </p:cNvPr>
            <p:cNvGrpSpPr/>
            <p:nvPr/>
          </p:nvGrpSpPr>
          <p:grpSpPr>
            <a:xfrm>
              <a:off x="300380" y="1963169"/>
              <a:ext cx="8573073" cy="3706532"/>
              <a:chOff x="300380" y="2235329"/>
              <a:chExt cx="8573073" cy="3706532"/>
            </a:xfrm>
          </p:grpSpPr>
          <p:sp>
            <p:nvSpPr>
              <p:cNvPr id="56" name="Parallelogramm 106">
                <a:extLst>
                  <a:ext uri="{FF2B5EF4-FFF2-40B4-BE49-F238E27FC236}">
                    <a16:creationId xmlns:a16="http://schemas.microsoft.com/office/drawing/2014/main" id="{04076E38-B5F6-FE4A-AD6E-73EA5BBFF124}"/>
                  </a:ext>
                </a:extLst>
              </p:cNvPr>
              <p:cNvSpPr/>
              <p:nvPr/>
            </p:nvSpPr>
            <p:spPr>
              <a:xfrm>
                <a:off x="300380" y="3197939"/>
                <a:ext cx="8573073" cy="2743922"/>
              </a:xfrm>
              <a:prstGeom prst="parallelogram">
                <a:avLst/>
              </a:prstGeom>
              <a:solidFill>
                <a:schemeClr val="accent1">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defTabSz="914234"/>
                <a:endParaRPr lang="en-GB" sz="1100">
                  <a:solidFill>
                    <a:schemeClr val="tx1"/>
                  </a:solidFill>
                  <a:latin typeface="Arial" charset="0"/>
                </a:endParaRPr>
              </a:p>
            </p:txBody>
          </p:sp>
          <p:grpSp>
            <p:nvGrpSpPr>
              <p:cNvPr id="57" name="Groupe 30">
                <a:extLst>
                  <a:ext uri="{FF2B5EF4-FFF2-40B4-BE49-F238E27FC236}">
                    <a16:creationId xmlns:a16="http://schemas.microsoft.com/office/drawing/2014/main" id="{EF7F92B2-F779-B846-8708-D79F42BC78AB}"/>
                  </a:ext>
                </a:extLst>
              </p:cNvPr>
              <p:cNvGrpSpPr>
                <a:grpSpLocks/>
              </p:cNvGrpSpPr>
              <p:nvPr/>
            </p:nvGrpSpPr>
            <p:grpSpPr bwMode="auto">
              <a:xfrm>
                <a:off x="1383717" y="2235329"/>
                <a:ext cx="6600825" cy="3621333"/>
                <a:chOff x="934278" y="2228176"/>
                <a:chExt cx="7456763" cy="4813430"/>
              </a:xfrm>
            </p:grpSpPr>
            <p:sp>
              <p:nvSpPr>
                <p:cNvPr id="58" name="Rectangle 2">
                  <a:extLst>
                    <a:ext uri="{FF2B5EF4-FFF2-40B4-BE49-F238E27FC236}">
                      <a16:creationId xmlns:a16="http://schemas.microsoft.com/office/drawing/2014/main" id="{B15869FC-F8E7-DB48-BB1F-695041535F6A}"/>
                    </a:ext>
                  </a:extLst>
                </p:cNvPr>
                <p:cNvSpPr/>
                <p:nvPr/>
              </p:nvSpPr>
              <p:spPr>
                <a:xfrm>
                  <a:off x="1088506" y="2819640"/>
                  <a:ext cx="2085669" cy="1441188"/>
                </a:xfrm>
                <a:prstGeom prst="rect">
                  <a:avLst/>
                </a:prstGeom>
                <a:solidFill>
                  <a:srgbClr val="008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bg1"/>
                      </a:solidFill>
                    </a:rPr>
                    <a:t>Low-criticality</a:t>
                  </a:r>
                  <a:r>
                    <a:rPr lang="fr-FR" sz="1600" b="1" dirty="0">
                      <a:solidFill>
                        <a:schemeClr val="bg1"/>
                      </a:solidFill>
                    </a:rPr>
                    <a:t> Partition</a:t>
                  </a:r>
                </a:p>
              </p:txBody>
            </p:sp>
            <p:sp>
              <p:nvSpPr>
                <p:cNvPr id="59" name="Rectangle 20">
                  <a:extLst>
                    <a:ext uri="{FF2B5EF4-FFF2-40B4-BE49-F238E27FC236}">
                      <a16:creationId xmlns:a16="http://schemas.microsoft.com/office/drawing/2014/main" id="{6807AA3A-4CA8-9D42-B33A-E7A7207BDB3F}"/>
                    </a:ext>
                  </a:extLst>
                </p:cNvPr>
                <p:cNvSpPr/>
                <p:nvPr/>
              </p:nvSpPr>
              <p:spPr>
                <a:xfrm>
                  <a:off x="6185216" y="2819640"/>
                  <a:ext cx="2087463" cy="1441188"/>
                </a:xfrm>
                <a:prstGeom prst="rect">
                  <a:avLst/>
                </a:prstGeom>
                <a:solidFill>
                  <a:srgbClr val="FF0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t>High-criticality</a:t>
                  </a:r>
                  <a:r>
                    <a:rPr lang="fr-FR" sz="1600" b="1" dirty="0"/>
                    <a:t> Partition</a:t>
                  </a:r>
                </a:p>
              </p:txBody>
            </p:sp>
            <p:sp>
              <p:nvSpPr>
                <p:cNvPr id="60" name="Rectangle 21">
                  <a:extLst>
                    <a:ext uri="{FF2B5EF4-FFF2-40B4-BE49-F238E27FC236}">
                      <a16:creationId xmlns:a16="http://schemas.microsoft.com/office/drawing/2014/main" id="{88615129-6E43-614C-A4A5-146D8D68058F}"/>
                    </a:ext>
                  </a:extLst>
                </p:cNvPr>
                <p:cNvSpPr/>
                <p:nvPr/>
              </p:nvSpPr>
              <p:spPr>
                <a:xfrm>
                  <a:off x="3638655" y="2819640"/>
                  <a:ext cx="2085669" cy="1441188"/>
                </a:xfrm>
                <a:prstGeom prst="rect">
                  <a:avLst/>
                </a:prstGeom>
                <a:solidFill>
                  <a:srgbClr val="F2AF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Medium-criticality</a:t>
                  </a:r>
                  <a:r>
                    <a:rPr lang="fr-FR" sz="1400" b="1" dirty="0"/>
                    <a:t> Partition</a:t>
                  </a:r>
                </a:p>
              </p:txBody>
            </p:sp>
            <p:sp>
              <p:nvSpPr>
                <p:cNvPr id="61" name="Rectangle 4">
                  <a:extLst>
                    <a:ext uri="{FF2B5EF4-FFF2-40B4-BE49-F238E27FC236}">
                      <a16:creationId xmlns:a16="http://schemas.microsoft.com/office/drawing/2014/main" id="{BE8EA2C0-E4DE-5243-86C0-5327F0BE99AF}"/>
                    </a:ext>
                  </a:extLst>
                </p:cNvPr>
                <p:cNvSpPr/>
                <p:nvPr/>
              </p:nvSpPr>
              <p:spPr>
                <a:xfrm>
                  <a:off x="1101059" y="4537865"/>
                  <a:ext cx="7160859" cy="793393"/>
                </a:xfrm>
                <a:prstGeom prst="rect">
                  <a:avLst/>
                </a:prstGeom>
                <a:solidFill>
                  <a:srgbClr val="1635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b="1" dirty="0"/>
                    <a:t>MILS Platform (</a:t>
                  </a:r>
                  <a:r>
                    <a:rPr lang="fr-FR" sz="1600" b="1" dirty="0" err="1"/>
                    <a:t>Separation</a:t>
                  </a:r>
                  <a:r>
                    <a:rPr lang="fr-FR" sz="1600" b="1" dirty="0"/>
                    <a:t> </a:t>
                  </a:r>
                  <a:r>
                    <a:rPr lang="fr-FR" sz="1600" b="1" dirty="0" err="1"/>
                    <a:t>Kernel</a:t>
                  </a:r>
                  <a:r>
                    <a:rPr lang="fr-FR" sz="1600" b="1" dirty="0"/>
                    <a:t>)</a:t>
                  </a:r>
                </a:p>
              </p:txBody>
            </p:sp>
            <p:sp>
              <p:nvSpPr>
                <p:cNvPr id="62" name="Rectangle 14">
                  <a:extLst>
                    <a:ext uri="{FF2B5EF4-FFF2-40B4-BE49-F238E27FC236}">
                      <a16:creationId xmlns:a16="http://schemas.microsoft.com/office/drawing/2014/main" id="{803CDAA4-436F-C740-9B53-888AB6C61D5F}"/>
                    </a:ext>
                  </a:extLst>
                </p:cNvPr>
                <p:cNvSpPr/>
                <p:nvPr/>
              </p:nvSpPr>
              <p:spPr>
                <a:xfrm>
                  <a:off x="3321231" y="2819643"/>
                  <a:ext cx="179335" cy="1743248"/>
                </a:xfrm>
                <a:prstGeom prst="rect">
                  <a:avLst/>
                </a:prstGeom>
                <a:solidFill>
                  <a:srgbClr val="1635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b="1"/>
                </a:p>
              </p:txBody>
            </p:sp>
            <p:sp>
              <p:nvSpPr>
                <p:cNvPr id="63" name="Rectangle 22">
                  <a:extLst>
                    <a:ext uri="{FF2B5EF4-FFF2-40B4-BE49-F238E27FC236}">
                      <a16:creationId xmlns:a16="http://schemas.microsoft.com/office/drawing/2014/main" id="{E9BD5424-1EFE-7943-9DA2-A6730FC08D8A}"/>
                    </a:ext>
                  </a:extLst>
                </p:cNvPr>
                <p:cNvSpPr/>
                <p:nvPr/>
              </p:nvSpPr>
              <p:spPr>
                <a:xfrm>
                  <a:off x="5869585" y="2819643"/>
                  <a:ext cx="179335" cy="1743250"/>
                </a:xfrm>
                <a:prstGeom prst="rect">
                  <a:avLst/>
                </a:prstGeom>
                <a:solidFill>
                  <a:srgbClr val="1635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b="1"/>
                </a:p>
              </p:txBody>
            </p:sp>
            <p:sp>
              <p:nvSpPr>
                <p:cNvPr id="64" name="Rectangle 16">
                  <a:extLst>
                    <a:ext uri="{FF2B5EF4-FFF2-40B4-BE49-F238E27FC236}">
                      <a16:creationId xmlns:a16="http://schemas.microsoft.com/office/drawing/2014/main" id="{9E4CC274-E014-2141-8FB6-FCDB1DE4D6F5}"/>
                    </a:ext>
                  </a:extLst>
                </p:cNvPr>
                <p:cNvSpPr/>
                <p:nvPr/>
              </p:nvSpPr>
              <p:spPr>
                <a:xfrm>
                  <a:off x="1088507" y="5415046"/>
                  <a:ext cx="7160859" cy="825042"/>
                </a:xfrm>
                <a:prstGeom prst="rect">
                  <a:avLst/>
                </a:prstGeom>
                <a:solidFill>
                  <a:srgbClr val="40404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17" b="1" dirty="0"/>
                    <a:t>Hardware  (CPUs, memory, and devices)</a:t>
                  </a:r>
                </a:p>
              </p:txBody>
            </p:sp>
            <p:sp>
              <p:nvSpPr>
                <p:cNvPr id="65" name="Rectangle 23">
                  <a:extLst>
                    <a:ext uri="{FF2B5EF4-FFF2-40B4-BE49-F238E27FC236}">
                      <a16:creationId xmlns:a16="http://schemas.microsoft.com/office/drawing/2014/main" id="{451192B4-07C7-F748-87C2-B61CDF98A381}"/>
                    </a:ext>
                  </a:extLst>
                </p:cNvPr>
                <p:cNvSpPr/>
                <p:nvPr/>
              </p:nvSpPr>
              <p:spPr>
                <a:xfrm>
                  <a:off x="934278" y="2228176"/>
                  <a:ext cx="7456763" cy="398881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fr-FR" sz="1200" b="1" dirty="0">
                      <a:solidFill>
                        <a:schemeClr val="tx1"/>
                      </a:solidFill>
                    </a:rPr>
                    <a:t>MILS Architecture</a:t>
                  </a:r>
                </a:p>
              </p:txBody>
            </p:sp>
            <p:cxnSp>
              <p:nvCxnSpPr>
                <p:cNvPr id="66" name="Connecteur droit avec flèche 25">
                  <a:extLst>
                    <a:ext uri="{FF2B5EF4-FFF2-40B4-BE49-F238E27FC236}">
                      <a16:creationId xmlns:a16="http://schemas.microsoft.com/office/drawing/2014/main" id="{46BBEA67-DE28-6841-8A5A-CEF7516344B0}"/>
                    </a:ext>
                  </a:extLst>
                </p:cNvPr>
                <p:cNvCxnSpPr/>
                <p:nvPr/>
              </p:nvCxnSpPr>
              <p:spPr>
                <a:xfrm>
                  <a:off x="1603198" y="6130364"/>
                  <a:ext cx="0" cy="367155"/>
                </a:xfrm>
                <a:prstGeom prst="straightConnector1">
                  <a:avLst/>
                </a:prstGeom>
                <a:ln w="254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26">
                  <a:extLst>
                    <a:ext uri="{FF2B5EF4-FFF2-40B4-BE49-F238E27FC236}">
                      <a16:creationId xmlns:a16="http://schemas.microsoft.com/office/drawing/2014/main" id="{EF8AAB2C-44B1-E349-8B24-CFC22AB3BE1D}"/>
                    </a:ext>
                  </a:extLst>
                </p:cNvPr>
                <p:cNvCxnSpPr/>
                <p:nvPr/>
              </p:nvCxnSpPr>
              <p:spPr>
                <a:xfrm>
                  <a:off x="7411870" y="6130364"/>
                  <a:ext cx="0" cy="367155"/>
                </a:xfrm>
                <a:prstGeom prst="straightConnector1">
                  <a:avLst/>
                </a:prstGeom>
                <a:ln w="254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ZoneTexte 27">
                  <a:extLst>
                    <a:ext uri="{FF2B5EF4-FFF2-40B4-BE49-F238E27FC236}">
                      <a16:creationId xmlns:a16="http://schemas.microsoft.com/office/drawing/2014/main" id="{DFDF42ED-3FC6-3D45-8103-E0CD34E2CC81}"/>
                    </a:ext>
                  </a:extLst>
                </p:cNvPr>
                <p:cNvSpPr txBox="1">
                  <a:spLocks noChangeArrowheads="1"/>
                </p:cNvSpPr>
                <p:nvPr/>
              </p:nvSpPr>
              <p:spPr bwMode="auto">
                <a:xfrm>
                  <a:off x="1139558" y="6401201"/>
                  <a:ext cx="858055" cy="640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1200"/>
                    <a:t>Network</a:t>
                  </a:r>
                </a:p>
              </p:txBody>
            </p:sp>
            <p:sp>
              <p:nvSpPr>
                <p:cNvPr id="69" name="ZoneTexte 28">
                  <a:extLst>
                    <a:ext uri="{FF2B5EF4-FFF2-40B4-BE49-F238E27FC236}">
                      <a16:creationId xmlns:a16="http://schemas.microsoft.com/office/drawing/2014/main" id="{7BC9E2B6-A6C7-B34B-AACD-CA6D7B11F7B1}"/>
                    </a:ext>
                  </a:extLst>
                </p:cNvPr>
                <p:cNvSpPr txBox="1">
                  <a:spLocks noChangeArrowheads="1"/>
                </p:cNvSpPr>
                <p:nvPr/>
              </p:nvSpPr>
              <p:spPr bwMode="auto">
                <a:xfrm>
                  <a:off x="6941800" y="6401204"/>
                  <a:ext cx="869100" cy="640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1200"/>
                    <a:t>Actuator</a:t>
                  </a:r>
                </a:p>
              </p:txBody>
            </p:sp>
          </p:grpSp>
        </p:grpSp>
        <p:cxnSp>
          <p:nvCxnSpPr>
            <p:cNvPr id="50" name="Connecteur droit avec flèche 25">
              <a:extLst>
                <a:ext uri="{FF2B5EF4-FFF2-40B4-BE49-F238E27FC236}">
                  <a16:creationId xmlns:a16="http://schemas.microsoft.com/office/drawing/2014/main" id="{05A73D25-3DF4-FD48-8410-DCB632DFF4C9}"/>
                </a:ext>
              </a:extLst>
            </p:cNvPr>
            <p:cNvCxnSpPr/>
            <p:nvPr/>
          </p:nvCxnSpPr>
          <p:spPr bwMode="auto">
            <a:xfrm>
              <a:off x="1795900" y="3458512"/>
              <a:ext cx="0" cy="342837"/>
            </a:xfrm>
            <a:prstGeom prst="straightConnector1">
              <a:avLst/>
            </a:prstGeom>
            <a:ln w="254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25">
              <a:extLst>
                <a:ext uri="{FF2B5EF4-FFF2-40B4-BE49-F238E27FC236}">
                  <a16:creationId xmlns:a16="http://schemas.microsoft.com/office/drawing/2014/main" id="{B26FF948-B06A-A44F-854D-81377236A50E}"/>
                </a:ext>
              </a:extLst>
            </p:cNvPr>
            <p:cNvCxnSpPr/>
            <p:nvPr/>
          </p:nvCxnSpPr>
          <p:spPr bwMode="auto">
            <a:xfrm>
              <a:off x="7577600" y="3492413"/>
              <a:ext cx="0" cy="342837"/>
            </a:xfrm>
            <a:prstGeom prst="straightConnector1">
              <a:avLst/>
            </a:prstGeom>
            <a:ln w="254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Gewinkelte Verbindung 102">
              <a:extLst>
                <a:ext uri="{FF2B5EF4-FFF2-40B4-BE49-F238E27FC236}">
                  <a16:creationId xmlns:a16="http://schemas.microsoft.com/office/drawing/2014/main" id="{FA9BFD18-91E2-894E-908A-F622450D7BEB}"/>
                </a:ext>
              </a:extLst>
            </p:cNvPr>
            <p:cNvCxnSpPr/>
            <p:nvPr/>
          </p:nvCxnSpPr>
          <p:spPr bwMode="auto">
            <a:xfrm rot="5400000">
              <a:off x="3215529" y="2323449"/>
              <a:ext cx="12700" cy="2257425"/>
            </a:xfrm>
            <a:prstGeom prst="bentConnector3">
              <a:avLst>
                <a:gd name="adj1" fmla="val 3050102"/>
              </a:avLst>
            </a:prstGeom>
            <a:solidFill>
              <a:schemeClr val="accent1"/>
            </a:solidFill>
            <a:ln w="19050" cap="flat" cmpd="sng" algn="ctr">
              <a:solidFill>
                <a:schemeClr val="accent1">
                  <a:lumMod val="75000"/>
                </a:schemeClr>
              </a:solidFill>
              <a:prstDash val="solid"/>
              <a:round/>
              <a:headEnd type="none" w="med" len="med"/>
              <a:tailEnd type="arrow"/>
            </a:ln>
            <a:effectLst/>
          </p:spPr>
        </p:cxnSp>
        <p:cxnSp>
          <p:nvCxnSpPr>
            <p:cNvPr id="53" name="Gewinkelte Verbindung 103">
              <a:extLst>
                <a:ext uri="{FF2B5EF4-FFF2-40B4-BE49-F238E27FC236}">
                  <a16:creationId xmlns:a16="http://schemas.microsoft.com/office/drawing/2014/main" id="{8830098E-F3C1-B048-95F7-7AFB92BAB48A}"/>
                </a:ext>
              </a:extLst>
            </p:cNvPr>
            <p:cNvCxnSpPr/>
            <p:nvPr/>
          </p:nvCxnSpPr>
          <p:spPr bwMode="auto">
            <a:xfrm rot="5400000">
              <a:off x="6277752" y="2317099"/>
              <a:ext cx="12700" cy="2257425"/>
            </a:xfrm>
            <a:prstGeom prst="bentConnector3">
              <a:avLst>
                <a:gd name="adj1" fmla="val 3050102"/>
              </a:avLst>
            </a:prstGeom>
            <a:solidFill>
              <a:schemeClr val="accent1"/>
            </a:solidFill>
            <a:ln w="19050" cap="flat" cmpd="sng" algn="ctr">
              <a:solidFill>
                <a:schemeClr val="accent1">
                  <a:lumMod val="75000"/>
                </a:schemeClr>
              </a:solidFill>
              <a:prstDash val="solid"/>
              <a:round/>
              <a:headEnd type="none" w="med" len="med"/>
              <a:tailEnd type="arrow"/>
            </a:ln>
            <a:effectLst/>
          </p:spPr>
        </p:cxnSp>
        <p:cxnSp>
          <p:nvCxnSpPr>
            <p:cNvPr id="54" name="Gewinkelte Verbindung 104">
              <a:extLst>
                <a:ext uri="{FF2B5EF4-FFF2-40B4-BE49-F238E27FC236}">
                  <a16:creationId xmlns:a16="http://schemas.microsoft.com/office/drawing/2014/main" id="{381A9AFF-26F6-DB4D-ABB4-7D51958C9A22}"/>
                </a:ext>
              </a:extLst>
            </p:cNvPr>
            <p:cNvCxnSpPr>
              <a:endCxn id="58" idx="2"/>
            </p:cNvCxnSpPr>
            <p:nvPr/>
          </p:nvCxnSpPr>
          <p:spPr bwMode="auto">
            <a:xfrm rot="5400000" flipH="1">
              <a:off x="3215537" y="2720249"/>
              <a:ext cx="6350" cy="1550678"/>
            </a:xfrm>
            <a:prstGeom prst="bentConnector3">
              <a:avLst>
                <a:gd name="adj1" fmla="val -3600000"/>
              </a:avLst>
            </a:prstGeom>
            <a:solidFill>
              <a:schemeClr val="accent1"/>
            </a:solidFill>
            <a:ln w="19050" cap="flat" cmpd="sng" algn="ctr">
              <a:solidFill>
                <a:schemeClr val="accent1">
                  <a:lumMod val="75000"/>
                </a:schemeClr>
              </a:solidFill>
              <a:prstDash val="solid"/>
              <a:round/>
              <a:headEnd type="arrow" w="med" len="med"/>
              <a:tailEnd type="none"/>
            </a:ln>
            <a:effectLst/>
          </p:spPr>
        </p:cxnSp>
        <p:cxnSp>
          <p:nvCxnSpPr>
            <p:cNvPr id="55" name="Gewinkelte Verbindung 105">
              <a:extLst>
                <a:ext uri="{FF2B5EF4-FFF2-40B4-BE49-F238E27FC236}">
                  <a16:creationId xmlns:a16="http://schemas.microsoft.com/office/drawing/2014/main" id="{3F91DF9E-F65B-A444-89A0-87CBA2ADA597}"/>
                </a:ext>
              </a:extLst>
            </p:cNvPr>
            <p:cNvCxnSpPr/>
            <p:nvPr/>
          </p:nvCxnSpPr>
          <p:spPr bwMode="auto">
            <a:xfrm rot="5400000" flipH="1">
              <a:off x="6119697" y="2707798"/>
              <a:ext cx="6350" cy="1550678"/>
            </a:xfrm>
            <a:prstGeom prst="bentConnector3">
              <a:avLst>
                <a:gd name="adj1" fmla="val -3600000"/>
              </a:avLst>
            </a:prstGeom>
            <a:solidFill>
              <a:schemeClr val="accent1"/>
            </a:solidFill>
            <a:ln w="19050" cap="flat" cmpd="sng" algn="ctr">
              <a:solidFill>
                <a:schemeClr val="accent1">
                  <a:lumMod val="75000"/>
                </a:schemeClr>
              </a:solidFill>
              <a:prstDash val="solid"/>
              <a:round/>
              <a:headEnd type="arrow" w="med" len="med"/>
              <a:tailEnd type="none"/>
            </a:ln>
            <a:effectLst/>
          </p:spPr>
        </p:cxnSp>
      </p:grpSp>
      <p:sp>
        <p:nvSpPr>
          <p:cNvPr id="70" name="Textfeld 44">
            <a:extLst>
              <a:ext uri="{FF2B5EF4-FFF2-40B4-BE49-F238E27FC236}">
                <a16:creationId xmlns:a16="http://schemas.microsoft.com/office/drawing/2014/main" id="{0E0B962C-51A7-9F4C-9855-B61264DC1D3D}"/>
              </a:ext>
            </a:extLst>
          </p:cNvPr>
          <p:cNvSpPr txBox="1"/>
          <p:nvPr/>
        </p:nvSpPr>
        <p:spPr>
          <a:xfrm>
            <a:off x="3407540" y="5940430"/>
            <a:ext cx="1438214" cy="307777"/>
          </a:xfrm>
          <a:prstGeom prst="rect">
            <a:avLst/>
          </a:prstGeom>
          <a:noFill/>
        </p:spPr>
        <p:txBody>
          <a:bodyPr wrap="none" rtlCol="0">
            <a:spAutoFit/>
          </a:bodyPr>
          <a:lstStyle/>
          <a:p>
            <a:r>
              <a:rPr lang="en-GB" sz="1400" i="1" dirty="0"/>
              <a:t>Resource plane</a:t>
            </a:r>
          </a:p>
        </p:txBody>
      </p:sp>
      <p:sp>
        <p:nvSpPr>
          <p:cNvPr id="71" name="Fußzeilenplatzhalter 1">
            <a:extLst>
              <a:ext uri="{FF2B5EF4-FFF2-40B4-BE49-F238E27FC236}">
                <a16:creationId xmlns:a16="http://schemas.microsoft.com/office/drawing/2014/main" id="{E2206F95-1080-F044-B65E-9859E6ED4D35}"/>
              </a:ext>
            </a:extLst>
          </p:cNvPr>
          <p:cNvSpPr>
            <a:spLocks noGrp="1"/>
          </p:cNvSpPr>
          <p:nvPr>
            <p:ph type="ftr" sz="quarter" idx="3"/>
          </p:nvPr>
        </p:nvSpPr>
        <p:spPr>
          <a:xfrm>
            <a:off x="1322544" y="6625335"/>
            <a:ext cx="6909517" cy="232665"/>
          </a:xfrm>
        </p:spPr>
        <p:txBody>
          <a:bodyPr/>
          <a:lstStyle/>
          <a:p>
            <a:r>
              <a:rPr lang="en-GB" dirty="0"/>
              <a:t>Webcast - </a:t>
            </a:r>
            <a:r>
              <a:rPr lang="en-US" dirty="0"/>
              <a:t>Security &amp; Certifications for Critical Embedded Industries</a:t>
            </a:r>
            <a:r>
              <a:rPr lang="en-DE" dirty="0"/>
              <a:t> </a:t>
            </a:r>
            <a:endParaRPr lang="en-GB" dirty="0"/>
          </a:p>
        </p:txBody>
      </p:sp>
    </p:spTree>
    <p:extLst>
      <p:ext uri="{BB962C8B-B14F-4D97-AF65-F5344CB8AC3E}">
        <p14:creationId xmlns:p14="http://schemas.microsoft.com/office/powerpoint/2010/main" val="78771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2D51-7BF0-DD47-91CE-C4BFF4644AB5}"/>
              </a:ext>
            </a:extLst>
          </p:cNvPr>
          <p:cNvSpPr>
            <a:spLocks noGrp="1"/>
          </p:cNvSpPr>
          <p:nvPr>
            <p:ph type="ctrTitle"/>
          </p:nvPr>
        </p:nvSpPr>
        <p:spPr>
          <a:xfrm>
            <a:off x="3375183" y="387733"/>
            <a:ext cx="7132685" cy="359759"/>
          </a:xfrm>
        </p:spPr>
        <p:txBody>
          <a:bodyPr>
            <a:normAutofit fontScale="90000"/>
          </a:bodyPr>
          <a:lstStyle/>
          <a:p>
            <a:pPr algn="ctr"/>
            <a:r>
              <a:rPr lang="en-DE" sz="2400" dirty="0">
                <a:solidFill>
                  <a:srgbClr val="0070C0"/>
                </a:solidFill>
              </a:rPr>
              <a:t>single product / multiple features</a:t>
            </a:r>
          </a:p>
        </p:txBody>
      </p:sp>
      <p:sp>
        <p:nvSpPr>
          <p:cNvPr id="3" name="Content Placeholder 2">
            <a:extLst>
              <a:ext uri="{FF2B5EF4-FFF2-40B4-BE49-F238E27FC236}">
                <a16:creationId xmlns:a16="http://schemas.microsoft.com/office/drawing/2014/main" id="{9165FB5B-25DF-D946-85EE-A367D09F1371}"/>
              </a:ext>
            </a:extLst>
          </p:cNvPr>
          <p:cNvSpPr>
            <a:spLocks noGrp="1"/>
          </p:cNvSpPr>
          <p:nvPr>
            <p:ph idx="1"/>
          </p:nvPr>
        </p:nvSpPr>
        <p:spPr>
          <a:xfrm>
            <a:off x="323380" y="1074194"/>
            <a:ext cx="4357129" cy="5249611"/>
          </a:xfrm>
        </p:spPr>
        <p:txBody>
          <a:bodyPr>
            <a:normAutofit lnSpcReduction="10000"/>
          </a:bodyPr>
          <a:lstStyle/>
          <a:p>
            <a:r>
              <a:rPr lang="en-US" sz="2000" b="1" dirty="0">
                <a:solidFill>
                  <a:srgbClr val="0070C0"/>
                </a:solidFill>
              </a:rPr>
              <a:t>Embedded, Hard Real-Time OS</a:t>
            </a:r>
          </a:p>
          <a:p>
            <a:pPr marL="628650" lvl="2" indent="0">
              <a:buNone/>
            </a:pPr>
            <a:r>
              <a:rPr lang="en-US" sz="1600" dirty="0">
                <a:latin typeface="Arial" panose="020B0604020202020204" pitchFamily="34" charset="0"/>
                <a:cs typeface="Arial" panose="020B0604020202020204" pitchFamily="34" charset="0"/>
              </a:rPr>
              <a:t>Hard real-time</a:t>
            </a:r>
          </a:p>
          <a:p>
            <a:pPr marL="628650" lvl="2" indent="0">
              <a:buNone/>
            </a:pPr>
            <a:r>
              <a:rPr lang="en-US" sz="1600" dirty="0">
                <a:latin typeface="Arial" panose="020B0604020202020204" pitchFamily="34" charset="0"/>
                <a:cs typeface="Arial" panose="020B0604020202020204" pitchFamily="34" charset="0"/>
              </a:rPr>
              <a:t>Preemptive -  guarantees fast response </a:t>
            </a:r>
          </a:p>
          <a:p>
            <a:pPr marL="628650" lvl="2" indent="0">
              <a:buNone/>
            </a:pPr>
            <a:r>
              <a:rPr lang="en-US" sz="1600" dirty="0">
                <a:latin typeface="Arial" panose="020B0604020202020204" pitchFamily="34" charset="0"/>
                <a:cs typeface="Arial" panose="020B0604020202020204" pitchFamily="34" charset="0"/>
              </a:rPr>
              <a:t>Deadline monitoring by embedded</a:t>
            </a:r>
            <a:r>
              <a:rPr lang="en-DE"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HEALTH MONITOR subsystem</a:t>
            </a:r>
          </a:p>
          <a:p>
            <a:r>
              <a:rPr lang="en-US" sz="2000" b="1" dirty="0">
                <a:solidFill>
                  <a:srgbClr val="0070C0"/>
                </a:solidFill>
              </a:rPr>
              <a:t>Partitioning as per MILS approach</a:t>
            </a:r>
          </a:p>
          <a:p>
            <a:pPr marL="628650" lvl="2" indent="0">
              <a:buNone/>
            </a:pPr>
            <a:r>
              <a:rPr lang="en-US" sz="1600" dirty="0">
                <a:latin typeface="Arial" panose="020B0604020202020204" pitchFamily="34" charset="0"/>
                <a:cs typeface="Arial" panose="020B0604020202020204" pitchFamily="34" charset="0"/>
              </a:rPr>
              <a:t>Separated containers (partitions) </a:t>
            </a:r>
          </a:p>
          <a:p>
            <a:pPr marL="628650" lvl="2" indent="0">
              <a:buNone/>
            </a:pPr>
            <a:r>
              <a:rPr lang="en-US" sz="1600" dirty="0">
                <a:latin typeface="Arial" panose="020B0604020202020204" pitchFamily="34" charset="0"/>
                <a:cs typeface="Arial" panose="020B0604020202020204" pitchFamily="34" charset="0"/>
              </a:rPr>
              <a:t>Software is executed independently from each other</a:t>
            </a:r>
          </a:p>
          <a:p>
            <a:pPr marL="628650" lvl="2" indent="0">
              <a:buNone/>
            </a:pPr>
            <a:r>
              <a:rPr lang="en-US" sz="1600" dirty="0">
                <a:latin typeface="Arial" panose="020B0604020202020204" pitchFamily="34" charset="0"/>
                <a:cs typeface="Arial" panose="020B0604020202020204" pitchFamily="34" charset="0"/>
              </a:rPr>
              <a:t>Virtualized guest operating systems inside partitions</a:t>
            </a:r>
          </a:p>
          <a:p>
            <a:pPr marL="628650" lvl="2" indent="0">
              <a:buNone/>
            </a:pPr>
            <a:r>
              <a:rPr lang="en-US" sz="1600" dirty="0">
                <a:latin typeface="Arial" panose="020B0604020202020204" pitchFamily="34" charset="0"/>
                <a:cs typeface="Arial" panose="020B0604020202020204" pitchFamily="34" charset="0"/>
              </a:rPr>
              <a:t>Main principle for safety and security</a:t>
            </a:r>
          </a:p>
          <a:p>
            <a:pPr lvl="3"/>
            <a:r>
              <a:rPr lang="en-US" sz="1600" dirty="0">
                <a:solidFill>
                  <a:schemeClr val="bg1">
                    <a:lumMod val="50000"/>
                  </a:schemeClr>
                </a:solidFill>
                <a:latin typeface="Arial" panose="020B0604020202020204" pitchFamily="34" charset="0"/>
                <a:cs typeface="Arial" panose="020B0604020202020204" pitchFamily="34" charset="0"/>
              </a:rPr>
              <a:t>Mixed Criticality</a:t>
            </a:r>
          </a:p>
          <a:p>
            <a:pPr lvl="3"/>
            <a:r>
              <a:rPr lang="en-US" sz="1600" dirty="0">
                <a:solidFill>
                  <a:schemeClr val="bg1">
                    <a:lumMod val="50000"/>
                  </a:schemeClr>
                </a:solidFill>
                <a:latin typeface="Arial" panose="020B0604020202020204" pitchFamily="34" charset="0"/>
                <a:cs typeface="Arial" panose="020B0604020202020204" pitchFamily="34" charset="0"/>
              </a:rPr>
              <a:t>Certifiable</a:t>
            </a:r>
          </a:p>
          <a:p>
            <a:r>
              <a:rPr lang="en-US" sz="2000" b="1" dirty="0">
                <a:solidFill>
                  <a:srgbClr val="0070C0"/>
                </a:solidFill>
              </a:rPr>
              <a:t>Drivers can run in user space</a:t>
            </a:r>
            <a:endParaRPr lang="en-DE" sz="2000" b="1" dirty="0">
              <a:solidFill>
                <a:srgbClr val="0070C0"/>
              </a:solidFill>
            </a:endParaRPr>
          </a:p>
        </p:txBody>
      </p:sp>
      <p:sp>
        <p:nvSpPr>
          <p:cNvPr id="5" name="Slide Number Placeholder 4">
            <a:extLst>
              <a:ext uri="{FF2B5EF4-FFF2-40B4-BE49-F238E27FC236}">
                <a16:creationId xmlns:a16="http://schemas.microsoft.com/office/drawing/2014/main" id="{8FF0022F-80F2-544F-B95F-0259DE5C2261}"/>
              </a:ext>
            </a:extLst>
          </p:cNvPr>
          <p:cNvSpPr>
            <a:spLocks noGrp="1"/>
          </p:cNvSpPr>
          <p:nvPr>
            <p:ph type="sldNum" sz="quarter" idx="4"/>
          </p:nvPr>
        </p:nvSpPr>
        <p:spPr/>
        <p:txBody>
          <a:bodyPr/>
          <a:lstStyle/>
          <a:p>
            <a:fld id="{F9FCB281-5979-4F37-9D32-953D0EC99A6B}" type="slidenum">
              <a:rPr lang="en-GB" smtClean="0"/>
              <a:pPr/>
              <a:t>12</a:t>
            </a:fld>
            <a:endParaRPr lang="en-GB" dirty="0"/>
          </a:p>
        </p:txBody>
      </p:sp>
      <p:grpSp>
        <p:nvGrpSpPr>
          <p:cNvPr id="7" name="Gruppieren 25">
            <a:extLst>
              <a:ext uri="{FF2B5EF4-FFF2-40B4-BE49-F238E27FC236}">
                <a16:creationId xmlns:a16="http://schemas.microsoft.com/office/drawing/2014/main" id="{5B3E352A-4DC9-584B-A75D-64B1F85F4561}"/>
              </a:ext>
            </a:extLst>
          </p:cNvPr>
          <p:cNvGrpSpPr>
            <a:grpSpLocks/>
          </p:cNvGrpSpPr>
          <p:nvPr/>
        </p:nvGrpSpPr>
        <p:grpSpPr bwMode="auto">
          <a:xfrm>
            <a:off x="4839013" y="1513105"/>
            <a:ext cx="7132684" cy="3148108"/>
            <a:chOff x="5257800" y="2117244"/>
            <a:chExt cx="3429000" cy="1303819"/>
          </a:xfrm>
        </p:grpSpPr>
        <p:sp>
          <p:nvSpPr>
            <p:cNvPr id="8" name="Rechteck 27">
              <a:extLst>
                <a:ext uri="{FF2B5EF4-FFF2-40B4-BE49-F238E27FC236}">
                  <a16:creationId xmlns:a16="http://schemas.microsoft.com/office/drawing/2014/main" id="{4A02E959-8BD1-D04D-AD20-1903D0D0FDF4}"/>
                </a:ext>
              </a:extLst>
            </p:cNvPr>
            <p:cNvSpPr>
              <a:spLocks noChangeArrowheads="1"/>
            </p:cNvSpPr>
            <p:nvPr/>
          </p:nvSpPr>
          <p:spPr bwMode="auto">
            <a:xfrm>
              <a:off x="5261370" y="2895600"/>
              <a:ext cx="3425430" cy="126611"/>
            </a:xfrm>
            <a:prstGeom prst="rect">
              <a:avLst/>
            </a:prstGeom>
            <a:solidFill>
              <a:schemeClr val="tx2"/>
            </a:solidFill>
            <a:ln w="9525">
              <a:noFill/>
              <a:round/>
              <a:headEnd/>
              <a:tailEnd/>
            </a:ln>
          </p:spPr>
          <p:txBody>
            <a:bodyPr wrap="none" anchor="ctr"/>
            <a:lstStyle/>
            <a:p>
              <a:endParaRPr lang="fr-FR" sz="2400"/>
            </a:p>
          </p:txBody>
        </p:sp>
        <p:sp>
          <p:nvSpPr>
            <p:cNvPr id="9" name="Rechteck 7">
              <a:extLst>
                <a:ext uri="{FF2B5EF4-FFF2-40B4-BE49-F238E27FC236}">
                  <a16:creationId xmlns:a16="http://schemas.microsoft.com/office/drawing/2014/main" id="{720FF7E7-6FF3-0149-8DB5-35F9B7E5AC48}"/>
                </a:ext>
              </a:extLst>
            </p:cNvPr>
            <p:cNvSpPr>
              <a:spLocks noChangeArrowheads="1"/>
            </p:cNvSpPr>
            <p:nvPr/>
          </p:nvSpPr>
          <p:spPr bwMode="auto">
            <a:xfrm>
              <a:off x="5277113" y="2165255"/>
              <a:ext cx="670839" cy="654124"/>
            </a:xfrm>
            <a:prstGeom prst="rect">
              <a:avLst/>
            </a:prstGeom>
            <a:solidFill>
              <a:schemeClr val="accent2"/>
            </a:solidFill>
            <a:ln w="9525">
              <a:noFill/>
              <a:round/>
              <a:headEnd/>
              <a:tailEnd/>
            </a:ln>
          </p:spPr>
          <p:txBody>
            <a:bodyPr wrap="none" anchor="ctr"/>
            <a:lstStyle/>
            <a:p>
              <a:endParaRPr lang="fr-FR" sz="2400"/>
            </a:p>
          </p:txBody>
        </p:sp>
        <p:sp>
          <p:nvSpPr>
            <p:cNvPr id="10" name="Textfeld 31">
              <a:extLst>
                <a:ext uri="{FF2B5EF4-FFF2-40B4-BE49-F238E27FC236}">
                  <a16:creationId xmlns:a16="http://schemas.microsoft.com/office/drawing/2014/main" id="{25584010-2D87-B640-A196-348A24CDFF77}"/>
                </a:ext>
              </a:extLst>
            </p:cNvPr>
            <p:cNvSpPr txBox="1">
              <a:spLocks noChangeArrowheads="1"/>
            </p:cNvSpPr>
            <p:nvPr/>
          </p:nvSpPr>
          <p:spPr bwMode="auto">
            <a:xfrm>
              <a:off x="5277113" y="2200090"/>
              <a:ext cx="670840" cy="475034"/>
            </a:xfrm>
            <a:prstGeom prst="rect">
              <a:avLst/>
            </a:prstGeom>
            <a:noFill/>
            <a:ln w="9525">
              <a:noFill/>
              <a:miter lim="800000"/>
              <a:headEnd/>
              <a:tailEnd/>
            </a:ln>
          </p:spPr>
          <p:txBody>
            <a:bodyPr wrap="square" anchor="ctr">
              <a:spAutoFit/>
            </a:bodyPr>
            <a:lstStyle/>
            <a:p>
              <a:pPr algn="ctr"/>
              <a:r>
                <a:rPr lang="de-DE" sz="1600" dirty="0">
                  <a:solidFill>
                    <a:srgbClr val="231F20"/>
                  </a:solidFill>
                  <a:latin typeface="Trebuchet MS" pitchFamily="34" charset="0"/>
                </a:rPr>
                <a:t>Guest</a:t>
              </a:r>
            </a:p>
            <a:p>
              <a:pPr algn="ctr"/>
              <a:r>
                <a:rPr lang="de-DE" sz="1600" dirty="0">
                  <a:solidFill>
                    <a:srgbClr val="231F20"/>
                  </a:solidFill>
                  <a:latin typeface="Trebuchet MS" pitchFamily="34" charset="0"/>
                </a:rPr>
                <a:t>Operating</a:t>
              </a:r>
            </a:p>
            <a:p>
              <a:pPr algn="ctr"/>
              <a:r>
                <a:rPr lang="de-DE" sz="1600" dirty="0">
                  <a:solidFill>
                    <a:srgbClr val="231F20"/>
                  </a:solidFill>
                  <a:latin typeface="Trebuchet MS" pitchFamily="34" charset="0"/>
                </a:rPr>
                <a:t>System</a:t>
              </a:r>
              <a:endParaRPr lang="de-DE" sz="2400" dirty="0">
                <a:solidFill>
                  <a:srgbClr val="231F20"/>
                </a:solidFill>
              </a:endParaRPr>
            </a:p>
          </p:txBody>
        </p:sp>
        <p:sp>
          <p:nvSpPr>
            <p:cNvPr id="11" name="Rechteck 11">
              <a:extLst>
                <a:ext uri="{FF2B5EF4-FFF2-40B4-BE49-F238E27FC236}">
                  <a16:creationId xmlns:a16="http://schemas.microsoft.com/office/drawing/2014/main" id="{CE527477-851B-F845-928F-B5CF91800BBF}"/>
                </a:ext>
              </a:extLst>
            </p:cNvPr>
            <p:cNvSpPr>
              <a:spLocks noChangeArrowheads="1"/>
            </p:cNvSpPr>
            <p:nvPr/>
          </p:nvSpPr>
          <p:spPr bwMode="auto">
            <a:xfrm>
              <a:off x="6219024" y="2165255"/>
              <a:ext cx="662639" cy="654124"/>
            </a:xfrm>
            <a:prstGeom prst="rect">
              <a:avLst/>
            </a:prstGeom>
            <a:solidFill>
              <a:schemeClr val="accent2"/>
            </a:solidFill>
            <a:ln w="9525">
              <a:noFill/>
              <a:round/>
              <a:headEnd/>
              <a:tailEnd/>
            </a:ln>
          </p:spPr>
          <p:txBody>
            <a:bodyPr wrap="none" anchor="ctr"/>
            <a:lstStyle/>
            <a:p>
              <a:endParaRPr lang="fr-FR" sz="2400"/>
            </a:p>
          </p:txBody>
        </p:sp>
        <p:sp>
          <p:nvSpPr>
            <p:cNvPr id="12" name="Textfeld 35">
              <a:extLst>
                <a:ext uri="{FF2B5EF4-FFF2-40B4-BE49-F238E27FC236}">
                  <a16:creationId xmlns:a16="http://schemas.microsoft.com/office/drawing/2014/main" id="{438140B9-E12B-254E-8363-F3488E47919F}"/>
                </a:ext>
              </a:extLst>
            </p:cNvPr>
            <p:cNvSpPr txBox="1">
              <a:spLocks noChangeArrowheads="1"/>
            </p:cNvSpPr>
            <p:nvPr/>
          </p:nvSpPr>
          <p:spPr bwMode="auto">
            <a:xfrm>
              <a:off x="6218036" y="2200090"/>
              <a:ext cx="663332" cy="475034"/>
            </a:xfrm>
            <a:prstGeom prst="rect">
              <a:avLst/>
            </a:prstGeom>
            <a:noFill/>
            <a:ln w="9525">
              <a:noFill/>
              <a:miter lim="800000"/>
              <a:headEnd/>
              <a:tailEnd/>
            </a:ln>
          </p:spPr>
          <p:txBody>
            <a:bodyPr wrap="square" anchor="ctr">
              <a:spAutoFit/>
            </a:bodyPr>
            <a:lstStyle/>
            <a:p>
              <a:pPr algn="ctr"/>
              <a:r>
                <a:rPr lang="de-DE" sz="1600" dirty="0">
                  <a:solidFill>
                    <a:srgbClr val="231F20"/>
                  </a:solidFill>
                  <a:latin typeface="Trebuchet MS" pitchFamily="34" charset="0"/>
                </a:rPr>
                <a:t>Guest</a:t>
              </a:r>
            </a:p>
            <a:p>
              <a:pPr algn="ctr"/>
              <a:r>
                <a:rPr lang="de-DE" sz="1600" dirty="0" err="1">
                  <a:solidFill>
                    <a:srgbClr val="231F20"/>
                  </a:solidFill>
                  <a:latin typeface="Trebuchet MS" pitchFamily="34" charset="0"/>
                </a:rPr>
                <a:t>Runtime</a:t>
              </a:r>
              <a:endParaRPr lang="de-DE" sz="1600" dirty="0">
                <a:solidFill>
                  <a:srgbClr val="231F20"/>
                </a:solidFill>
                <a:latin typeface="Trebuchet MS" pitchFamily="34" charset="0"/>
              </a:endParaRPr>
            </a:p>
            <a:p>
              <a:pPr algn="ctr"/>
              <a:r>
                <a:rPr lang="de-DE" sz="1600" dirty="0">
                  <a:solidFill>
                    <a:srgbClr val="231F20"/>
                  </a:solidFill>
                  <a:latin typeface="Trebuchet MS" pitchFamily="34" charset="0"/>
                </a:rPr>
                <a:t>Environment</a:t>
              </a:r>
              <a:endParaRPr lang="de-DE" sz="2400" dirty="0">
                <a:solidFill>
                  <a:srgbClr val="231F20"/>
                </a:solidFill>
              </a:endParaRPr>
            </a:p>
          </p:txBody>
        </p:sp>
        <p:sp>
          <p:nvSpPr>
            <p:cNvPr id="13" name="Rechteck 13">
              <a:extLst>
                <a:ext uri="{FF2B5EF4-FFF2-40B4-BE49-F238E27FC236}">
                  <a16:creationId xmlns:a16="http://schemas.microsoft.com/office/drawing/2014/main" id="{328A8750-ECF4-0546-AB63-E9E48CF633CB}"/>
                </a:ext>
              </a:extLst>
            </p:cNvPr>
            <p:cNvSpPr>
              <a:spLocks noChangeArrowheads="1"/>
            </p:cNvSpPr>
            <p:nvPr/>
          </p:nvSpPr>
          <p:spPr bwMode="auto">
            <a:xfrm>
              <a:off x="7208973" y="2165255"/>
              <a:ext cx="610296" cy="654124"/>
            </a:xfrm>
            <a:prstGeom prst="rect">
              <a:avLst/>
            </a:prstGeom>
            <a:solidFill>
              <a:schemeClr val="accent2"/>
            </a:solidFill>
            <a:ln w="9525">
              <a:noFill/>
              <a:round/>
              <a:headEnd/>
              <a:tailEnd/>
            </a:ln>
          </p:spPr>
          <p:txBody>
            <a:bodyPr wrap="none" anchor="ctr"/>
            <a:lstStyle/>
            <a:p>
              <a:endParaRPr lang="fr-FR" sz="2400"/>
            </a:p>
          </p:txBody>
        </p:sp>
        <p:sp>
          <p:nvSpPr>
            <p:cNvPr id="14" name="Textfeld 37">
              <a:extLst>
                <a:ext uri="{FF2B5EF4-FFF2-40B4-BE49-F238E27FC236}">
                  <a16:creationId xmlns:a16="http://schemas.microsoft.com/office/drawing/2014/main" id="{0C0B5634-9A82-764B-937E-10AC85774D89}"/>
                </a:ext>
              </a:extLst>
            </p:cNvPr>
            <p:cNvSpPr txBox="1">
              <a:spLocks noChangeArrowheads="1"/>
            </p:cNvSpPr>
            <p:nvPr/>
          </p:nvSpPr>
          <p:spPr bwMode="auto">
            <a:xfrm>
              <a:off x="7221942" y="2270441"/>
              <a:ext cx="607095" cy="334332"/>
            </a:xfrm>
            <a:prstGeom prst="rect">
              <a:avLst/>
            </a:prstGeom>
            <a:noFill/>
            <a:ln w="9525">
              <a:noFill/>
              <a:miter lim="800000"/>
              <a:headEnd/>
              <a:tailEnd/>
            </a:ln>
          </p:spPr>
          <p:txBody>
            <a:bodyPr wrap="square" anchor="ctr">
              <a:spAutoFit/>
            </a:bodyPr>
            <a:lstStyle/>
            <a:p>
              <a:pPr algn="ctr"/>
              <a:r>
                <a:rPr lang="de-DE" sz="1600" dirty="0" err="1">
                  <a:solidFill>
                    <a:srgbClr val="231F20"/>
                  </a:solidFill>
                  <a:latin typeface="Trebuchet MS" pitchFamily="34" charset="0"/>
                </a:rPr>
                <a:t>PikeOS</a:t>
              </a:r>
              <a:endParaRPr lang="de-DE" sz="1600" dirty="0">
                <a:solidFill>
                  <a:srgbClr val="231F20"/>
                </a:solidFill>
                <a:latin typeface="Trebuchet MS" pitchFamily="34" charset="0"/>
              </a:endParaRPr>
            </a:p>
            <a:p>
              <a:pPr algn="ctr"/>
              <a:r>
                <a:rPr lang="de-DE" sz="1600" dirty="0">
                  <a:solidFill>
                    <a:srgbClr val="231F20"/>
                  </a:solidFill>
                  <a:latin typeface="Trebuchet MS" pitchFamily="34" charset="0"/>
                </a:rPr>
                <a:t>Native</a:t>
              </a:r>
              <a:endParaRPr lang="de-DE" sz="2400" dirty="0">
                <a:solidFill>
                  <a:srgbClr val="231F20"/>
                </a:solidFill>
              </a:endParaRPr>
            </a:p>
          </p:txBody>
        </p:sp>
        <p:sp>
          <p:nvSpPr>
            <p:cNvPr id="15" name="Rechteck 19">
              <a:extLst>
                <a:ext uri="{FF2B5EF4-FFF2-40B4-BE49-F238E27FC236}">
                  <a16:creationId xmlns:a16="http://schemas.microsoft.com/office/drawing/2014/main" id="{A301090E-D09D-A645-A91E-EE0FC257F717}"/>
                </a:ext>
              </a:extLst>
            </p:cNvPr>
            <p:cNvSpPr>
              <a:spLocks noChangeArrowheads="1"/>
            </p:cNvSpPr>
            <p:nvPr/>
          </p:nvSpPr>
          <p:spPr bwMode="auto">
            <a:xfrm>
              <a:off x="5257800" y="3011576"/>
              <a:ext cx="3429000" cy="409487"/>
            </a:xfrm>
            <a:prstGeom prst="rect">
              <a:avLst/>
            </a:prstGeom>
            <a:solidFill>
              <a:schemeClr val="tx2"/>
            </a:solidFill>
            <a:ln w="9525">
              <a:noFill/>
              <a:round/>
              <a:headEnd/>
              <a:tailEnd/>
            </a:ln>
          </p:spPr>
          <p:txBody>
            <a:bodyPr wrap="none"/>
            <a:lstStyle/>
            <a:p>
              <a:endParaRPr lang="fr-FR" sz="2400"/>
            </a:p>
          </p:txBody>
        </p:sp>
        <p:sp>
          <p:nvSpPr>
            <p:cNvPr id="19" name="Rechteck 42">
              <a:extLst>
                <a:ext uri="{FF2B5EF4-FFF2-40B4-BE49-F238E27FC236}">
                  <a16:creationId xmlns:a16="http://schemas.microsoft.com/office/drawing/2014/main" id="{91CAC17C-1290-0E46-BD92-859A1D9C7E24}"/>
                </a:ext>
              </a:extLst>
            </p:cNvPr>
            <p:cNvSpPr>
              <a:spLocks noChangeArrowheads="1"/>
            </p:cNvSpPr>
            <p:nvPr/>
          </p:nvSpPr>
          <p:spPr bwMode="auto">
            <a:xfrm rot="5400000">
              <a:off x="5658206" y="2441971"/>
              <a:ext cx="833556" cy="184829"/>
            </a:xfrm>
            <a:prstGeom prst="rect">
              <a:avLst/>
            </a:prstGeom>
            <a:solidFill>
              <a:schemeClr val="tx2"/>
            </a:solidFill>
            <a:ln w="9525">
              <a:noFill/>
              <a:round/>
              <a:headEnd/>
              <a:tailEnd/>
            </a:ln>
          </p:spPr>
          <p:txBody>
            <a:bodyPr wrap="none" anchor="ctr"/>
            <a:lstStyle/>
            <a:p>
              <a:endParaRPr lang="fr-FR" sz="2400"/>
            </a:p>
          </p:txBody>
        </p:sp>
        <p:sp>
          <p:nvSpPr>
            <p:cNvPr id="20" name="Rechteck 43">
              <a:extLst>
                <a:ext uri="{FF2B5EF4-FFF2-40B4-BE49-F238E27FC236}">
                  <a16:creationId xmlns:a16="http://schemas.microsoft.com/office/drawing/2014/main" id="{DACA6443-EF2A-4241-A363-8E8852AF919D}"/>
                </a:ext>
              </a:extLst>
            </p:cNvPr>
            <p:cNvSpPr>
              <a:spLocks noChangeArrowheads="1"/>
            </p:cNvSpPr>
            <p:nvPr/>
          </p:nvSpPr>
          <p:spPr bwMode="auto">
            <a:xfrm rot="5400000">
              <a:off x="6629005" y="2441891"/>
              <a:ext cx="832330" cy="183035"/>
            </a:xfrm>
            <a:prstGeom prst="rect">
              <a:avLst/>
            </a:prstGeom>
            <a:solidFill>
              <a:schemeClr val="tx2"/>
            </a:solidFill>
            <a:ln w="9525">
              <a:noFill/>
              <a:round/>
              <a:headEnd/>
              <a:tailEnd/>
            </a:ln>
          </p:spPr>
          <p:txBody>
            <a:bodyPr wrap="none" anchor="ctr"/>
            <a:lstStyle/>
            <a:p>
              <a:endParaRPr lang="fr-FR" sz="2400"/>
            </a:p>
          </p:txBody>
        </p:sp>
        <p:sp>
          <p:nvSpPr>
            <p:cNvPr id="24" name="Textfeld 47">
              <a:extLst>
                <a:ext uri="{FF2B5EF4-FFF2-40B4-BE49-F238E27FC236}">
                  <a16:creationId xmlns:a16="http://schemas.microsoft.com/office/drawing/2014/main" id="{FF2ECA04-1C29-8A4B-9676-BB0EC049ED4C}"/>
                </a:ext>
              </a:extLst>
            </p:cNvPr>
            <p:cNvSpPr txBox="1">
              <a:spLocks noChangeArrowheads="1"/>
            </p:cNvSpPr>
            <p:nvPr/>
          </p:nvSpPr>
          <p:spPr bwMode="auto">
            <a:xfrm>
              <a:off x="5606214" y="3080631"/>
              <a:ext cx="2743200" cy="191203"/>
            </a:xfrm>
            <a:prstGeom prst="rect">
              <a:avLst/>
            </a:prstGeom>
            <a:noFill/>
            <a:ln w="9525">
              <a:noFill/>
              <a:miter lim="800000"/>
              <a:headEnd/>
              <a:tailEnd/>
            </a:ln>
          </p:spPr>
          <p:txBody>
            <a:bodyPr>
              <a:spAutoFit/>
            </a:bodyPr>
            <a:lstStyle/>
            <a:p>
              <a:pPr algn="ctr">
                <a:spcAft>
                  <a:spcPts val="200"/>
                </a:spcAft>
              </a:pPr>
              <a:r>
                <a:rPr lang="de-DE" sz="2400" b="1" dirty="0" err="1">
                  <a:solidFill>
                    <a:schemeClr val="bg1"/>
                  </a:solidFill>
                  <a:latin typeface="Trebuchet MS" pitchFamily="34" charset="0"/>
                </a:rPr>
                <a:t>PikeOS</a:t>
              </a:r>
              <a:r>
                <a:rPr lang="de-DE" sz="2400" b="1" dirty="0">
                  <a:solidFill>
                    <a:schemeClr val="bg1"/>
                  </a:solidFill>
                  <a:latin typeface="Trebuchet MS" pitchFamily="34" charset="0"/>
                </a:rPr>
                <a:t> Separation Kernel</a:t>
              </a:r>
            </a:p>
          </p:txBody>
        </p:sp>
      </p:grpSp>
      <p:sp>
        <p:nvSpPr>
          <p:cNvPr id="26" name="Rechteck 9">
            <a:extLst>
              <a:ext uri="{FF2B5EF4-FFF2-40B4-BE49-F238E27FC236}">
                <a16:creationId xmlns:a16="http://schemas.microsoft.com/office/drawing/2014/main" id="{E34A7D6A-C93F-DE4B-B45A-EB2654F64ECA}"/>
              </a:ext>
            </a:extLst>
          </p:cNvPr>
          <p:cNvSpPr/>
          <p:nvPr/>
        </p:nvSpPr>
        <p:spPr bwMode="auto">
          <a:xfrm>
            <a:off x="4788259" y="4717218"/>
            <a:ext cx="7183437" cy="431800"/>
          </a:xfrm>
          <a:prstGeom prst="rect">
            <a:avLst/>
          </a:prstGeom>
          <a:solidFill>
            <a:schemeClr val="bg1">
              <a:lumMod val="50000"/>
            </a:schemeClr>
          </a:solidFill>
          <a:ln w="9525">
            <a:noFill/>
            <a:round/>
            <a:headEnd/>
            <a:tailEnd/>
          </a:ln>
        </p:spPr>
        <p:txBody>
          <a:bodyPr wrap="none" anchor="ctr"/>
          <a:lstStyle/>
          <a:p>
            <a:pPr algn="ctr">
              <a:defRPr/>
            </a:pPr>
            <a:r>
              <a:rPr lang="en-US" sz="1400" b="1" dirty="0">
                <a:solidFill>
                  <a:srgbClr val="231F20"/>
                </a:solidFill>
                <a:latin typeface="+mn-lt"/>
                <a:cs typeface="Helvetica"/>
              </a:rPr>
              <a:t>Target Boot Loader</a:t>
            </a:r>
          </a:p>
        </p:txBody>
      </p:sp>
      <p:grpSp>
        <p:nvGrpSpPr>
          <p:cNvPr id="27" name="Gruppierung 3">
            <a:extLst>
              <a:ext uri="{FF2B5EF4-FFF2-40B4-BE49-F238E27FC236}">
                <a16:creationId xmlns:a16="http://schemas.microsoft.com/office/drawing/2014/main" id="{DA121C69-CBB0-F04D-BB2F-80C8CD157815}"/>
              </a:ext>
            </a:extLst>
          </p:cNvPr>
          <p:cNvGrpSpPr>
            <a:grpSpLocks/>
          </p:cNvGrpSpPr>
          <p:nvPr/>
        </p:nvGrpSpPr>
        <p:grpSpPr bwMode="auto">
          <a:xfrm>
            <a:off x="4788259" y="5212518"/>
            <a:ext cx="7183437" cy="431800"/>
            <a:chOff x="2144690" y="5355578"/>
            <a:chExt cx="7183160" cy="432048"/>
          </a:xfrm>
        </p:grpSpPr>
        <p:sp>
          <p:nvSpPr>
            <p:cNvPr id="28" name="Rechteck 5">
              <a:extLst>
                <a:ext uri="{FF2B5EF4-FFF2-40B4-BE49-F238E27FC236}">
                  <a16:creationId xmlns:a16="http://schemas.microsoft.com/office/drawing/2014/main" id="{572CD767-1262-D941-AF4B-F2B2B8268382}"/>
                </a:ext>
              </a:extLst>
            </p:cNvPr>
            <p:cNvSpPr/>
            <p:nvPr/>
          </p:nvSpPr>
          <p:spPr bwMode="auto">
            <a:xfrm>
              <a:off x="2144690" y="5355578"/>
              <a:ext cx="7183160" cy="432048"/>
            </a:xfrm>
            <a:prstGeom prst="rect">
              <a:avLst/>
            </a:prstGeom>
            <a:solidFill>
              <a:schemeClr val="bg1">
                <a:lumMod val="50000"/>
              </a:schemeClr>
            </a:solidFill>
            <a:ln w="9525">
              <a:noFill/>
              <a:round/>
              <a:headEnd/>
              <a:tailEnd/>
            </a:ln>
          </p:spPr>
          <p:txBody>
            <a:bodyPr wrap="none" anchor="ctr"/>
            <a:lstStyle/>
            <a:p>
              <a:pPr algn="ctr">
                <a:defRPr/>
              </a:pPr>
              <a:r>
                <a:rPr lang="en-US" sz="1400" b="1" dirty="0">
                  <a:solidFill>
                    <a:srgbClr val="231F20"/>
                  </a:solidFill>
                  <a:latin typeface="+mn-lt"/>
                  <a:cs typeface="Helvetica"/>
                </a:rPr>
                <a:t>Hardware</a:t>
              </a:r>
            </a:p>
          </p:txBody>
        </p:sp>
        <p:sp>
          <p:nvSpPr>
            <p:cNvPr id="29" name="Textfeld 45">
              <a:extLst>
                <a:ext uri="{FF2B5EF4-FFF2-40B4-BE49-F238E27FC236}">
                  <a16:creationId xmlns:a16="http://schemas.microsoft.com/office/drawing/2014/main" id="{AE5A6739-FE06-D745-9B60-07EE62AFDCF4}"/>
                </a:ext>
              </a:extLst>
            </p:cNvPr>
            <p:cNvSpPr txBox="1"/>
            <p:nvPr/>
          </p:nvSpPr>
          <p:spPr>
            <a:xfrm>
              <a:off x="2530437" y="5425468"/>
              <a:ext cx="779433" cy="276384"/>
            </a:xfrm>
            <a:prstGeom prst="rect">
              <a:avLst/>
            </a:prstGeom>
            <a:noFill/>
            <a:ln w="19050">
              <a:solidFill>
                <a:srgbClr val="231F20"/>
              </a:solidFill>
            </a:ln>
          </p:spPr>
          <p:txBody>
            <a:bodyPr>
              <a:spAutoFit/>
            </a:bodyPr>
            <a:lstStyle/>
            <a:p>
              <a:pPr algn="ctr">
                <a:defRPr/>
              </a:pPr>
              <a:r>
                <a:rPr lang="de-DE" sz="1200" b="1" dirty="0">
                  <a:solidFill>
                    <a:schemeClr val="accent5">
                      <a:lumMod val="25000"/>
                    </a:schemeClr>
                  </a:solidFill>
                </a:rPr>
                <a:t>CPU(s)</a:t>
              </a:r>
            </a:p>
          </p:txBody>
        </p:sp>
        <p:sp>
          <p:nvSpPr>
            <p:cNvPr id="30" name="Textfeld 52">
              <a:extLst>
                <a:ext uri="{FF2B5EF4-FFF2-40B4-BE49-F238E27FC236}">
                  <a16:creationId xmlns:a16="http://schemas.microsoft.com/office/drawing/2014/main" id="{9AE7242F-06A2-9A46-86D0-4EF024938EA7}"/>
                </a:ext>
              </a:extLst>
            </p:cNvPr>
            <p:cNvSpPr txBox="1">
              <a:spLocks noChangeArrowheads="1"/>
            </p:cNvSpPr>
            <p:nvPr/>
          </p:nvSpPr>
          <p:spPr bwMode="auto">
            <a:xfrm>
              <a:off x="3455487" y="5425281"/>
              <a:ext cx="779066" cy="276999"/>
            </a:xfrm>
            <a:prstGeom prst="rect">
              <a:avLst/>
            </a:prstGeom>
            <a:noFill/>
            <a:ln w="19050">
              <a:solidFill>
                <a:srgbClr val="231F2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de-DE" sz="1200" b="1" dirty="0">
                  <a:solidFill>
                    <a:srgbClr val="163551"/>
                  </a:solidFill>
                </a:rPr>
                <a:t>RS-485</a:t>
              </a:r>
            </a:p>
          </p:txBody>
        </p:sp>
        <p:sp>
          <p:nvSpPr>
            <p:cNvPr id="31" name="Textfeld 53">
              <a:extLst>
                <a:ext uri="{FF2B5EF4-FFF2-40B4-BE49-F238E27FC236}">
                  <a16:creationId xmlns:a16="http://schemas.microsoft.com/office/drawing/2014/main" id="{C81A7854-ED7A-694C-9716-307722CF5723}"/>
                </a:ext>
              </a:extLst>
            </p:cNvPr>
            <p:cNvSpPr txBox="1">
              <a:spLocks noChangeArrowheads="1"/>
            </p:cNvSpPr>
            <p:nvPr/>
          </p:nvSpPr>
          <p:spPr bwMode="auto">
            <a:xfrm>
              <a:off x="6274006" y="5425281"/>
              <a:ext cx="935567" cy="276999"/>
            </a:xfrm>
            <a:prstGeom prst="rect">
              <a:avLst/>
            </a:prstGeom>
            <a:noFill/>
            <a:ln w="19050">
              <a:solidFill>
                <a:srgbClr val="231F2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de-DE" sz="1200" b="1">
                  <a:solidFill>
                    <a:srgbClr val="163551"/>
                  </a:solidFill>
                </a:rPr>
                <a:t>Ethernet</a:t>
              </a:r>
            </a:p>
          </p:txBody>
        </p:sp>
        <p:sp>
          <p:nvSpPr>
            <p:cNvPr id="32" name="Textfeld 55">
              <a:extLst>
                <a:ext uri="{FF2B5EF4-FFF2-40B4-BE49-F238E27FC236}">
                  <a16:creationId xmlns:a16="http://schemas.microsoft.com/office/drawing/2014/main" id="{F55490E1-FCD4-B847-97B7-C05222BE12EE}"/>
                </a:ext>
              </a:extLst>
            </p:cNvPr>
            <p:cNvSpPr txBox="1">
              <a:spLocks noChangeArrowheads="1"/>
            </p:cNvSpPr>
            <p:nvPr/>
          </p:nvSpPr>
          <p:spPr bwMode="auto">
            <a:xfrm>
              <a:off x="7381219" y="5425366"/>
              <a:ext cx="1014677" cy="276999"/>
            </a:xfrm>
            <a:prstGeom prst="rect">
              <a:avLst/>
            </a:prstGeom>
            <a:noFill/>
            <a:ln w="19050">
              <a:solidFill>
                <a:srgbClr val="231F2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de-DE" sz="1200" b="1">
                  <a:solidFill>
                    <a:srgbClr val="163551"/>
                  </a:solidFill>
                </a:rPr>
                <a:t>Graphics</a:t>
              </a:r>
            </a:p>
          </p:txBody>
        </p:sp>
        <p:sp>
          <p:nvSpPr>
            <p:cNvPr id="33" name="Textfeld 56">
              <a:extLst>
                <a:ext uri="{FF2B5EF4-FFF2-40B4-BE49-F238E27FC236}">
                  <a16:creationId xmlns:a16="http://schemas.microsoft.com/office/drawing/2014/main" id="{627D5033-8897-574B-B2FE-A6055F7FE79F}"/>
                </a:ext>
              </a:extLst>
            </p:cNvPr>
            <p:cNvSpPr txBox="1">
              <a:spLocks noChangeArrowheads="1"/>
            </p:cNvSpPr>
            <p:nvPr/>
          </p:nvSpPr>
          <p:spPr bwMode="auto">
            <a:xfrm>
              <a:off x="4401154" y="5425281"/>
              <a:ext cx="780785" cy="276999"/>
            </a:xfrm>
            <a:prstGeom prst="rect">
              <a:avLst/>
            </a:prstGeom>
            <a:noFill/>
            <a:ln w="19050">
              <a:solidFill>
                <a:srgbClr val="231F2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de-DE" sz="1200" b="1" dirty="0">
                  <a:solidFill>
                    <a:srgbClr val="163551"/>
                  </a:solidFill>
                </a:rPr>
                <a:t>RS-232</a:t>
              </a:r>
            </a:p>
          </p:txBody>
        </p:sp>
        <p:sp>
          <p:nvSpPr>
            <p:cNvPr id="34" name="Textfeld 59">
              <a:extLst>
                <a:ext uri="{FF2B5EF4-FFF2-40B4-BE49-F238E27FC236}">
                  <a16:creationId xmlns:a16="http://schemas.microsoft.com/office/drawing/2014/main" id="{0ADF7E18-421E-E14F-9242-92E5D75D7231}"/>
                </a:ext>
              </a:extLst>
            </p:cNvPr>
            <p:cNvSpPr txBox="1">
              <a:spLocks noChangeArrowheads="1"/>
            </p:cNvSpPr>
            <p:nvPr/>
          </p:nvSpPr>
          <p:spPr bwMode="auto">
            <a:xfrm>
              <a:off x="8530149" y="5426863"/>
              <a:ext cx="383291" cy="276999"/>
            </a:xfrm>
            <a:prstGeom prst="rect">
              <a:avLst/>
            </a:prstGeom>
            <a:noFill/>
            <a:ln w="19050">
              <a:solidFill>
                <a:srgbClr val="231F2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de-DE" sz="1200" b="1">
                  <a:solidFill>
                    <a:srgbClr val="163551"/>
                  </a:solidFill>
                </a:rPr>
                <a:t>...</a:t>
              </a:r>
            </a:p>
          </p:txBody>
        </p:sp>
      </p:grpSp>
      <p:sp>
        <p:nvSpPr>
          <p:cNvPr id="35" name="Rectangular Callout 34">
            <a:extLst>
              <a:ext uri="{FF2B5EF4-FFF2-40B4-BE49-F238E27FC236}">
                <a16:creationId xmlns:a16="http://schemas.microsoft.com/office/drawing/2014/main" id="{498654DC-65A7-DB48-A80E-2E8C5BF81FC9}"/>
              </a:ext>
            </a:extLst>
          </p:cNvPr>
          <p:cNvSpPr/>
          <p:nvPr/>
        </p:nvSpPr>
        <p:spPr bwMode="auto">
          <a:xfrm>
            <a:off x="8747298" y="894128"/>
            <a:ext cx="3087381" cy="453592"/>
          </a:xfrm>
          <a:prstGeom prst="wedgeRectCallout">
            <a:avLst>
              <a:gd name="adj1" fmla="val -16554"/>
              <a:gd name="adj2" fmla="val 80708"/>
            </a:avLst>
          </a:prstGeom>
          <a:ln w="57150">
            <a:solidFill>
              <a:schemeClr val="tx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DE" sz="1800" b="0" i="0" u="none" strike="noStrike" cap="none" normalizeH="0" baseline="0" dirty="0">
                <a:ln>
                  <a:noFill/>
                </a:ln>
                <a:solidFill>
                  <a:schemeClr val="tx1"/>
                </a:solidFill>
                <a:effectLst/>
                <a:latin typeface="Arial" charset="0"/>
              </a:rPr>
              <a:t>Up to 255 resource partitions</a:t>
            </a:r>
          </a:p>
        </p:txBody>
      </p:sp>
      <p:sp>
        <p:nvSpPr>
          <p:cNvPr id="41" name="Rechteck 13">
            <a:extLst>
              <a:ext uri="{FF2B5EF4-FFF2-40B4-BE49-F238E27FC236}">
                <a16:creationId xmlns:a16="http://schemas.microsoft.com/office/drawing/2014/main" id="{3B174C13-75DC-F747-B4F1-2BCE07B1E4FC}"/>
              </a:ext>
            </a:extLst>
          </p:cNvPr>
          <p:cNvSpPr>
            <a:spLocks noChangeArrowheads="1"/>
          </p:cNvSpPr>
          <p:nvPr/>
        </p:nvSpPr>
        <p:spPr bwMode="auto">
          <a:xfrm>
            <a:off x="10796844" y="1587908"/>
            <a:ext cx="1128568" cy="1628496"/>
          </a:xfrm>
          <a:prstGeom prst="rect">
            <a:avLst/>
          </a:prstGeom>
          <a:solidFill>
            <a:schemeClr val="accent2"/>
          </a:solidFill>
          <a:ln w="9525">
            <a:noFill/>
            <a:round/>
            <a:headEnd/>
            <a:tailEnd/>
          </a:ln>
        </p:spPr>
        <p:txBody>
          <a:bodyPr wrap="none" anchor="ctr"/>
          <a:lstStyle/>
          <a:p>
            <a:endParaRPr lang="fr-FR" sz="2400"/>
          </a:p>
        </p:txBody>
      </p:sp>
      <p:sp>
        <p:nvSpPr>
          <p:cNvPr id="42" name="Textfeld 37">
            <a:extLst>
              <a:ext uri="{FF2B5EF4-FFF2-40B4-BE49-F238E27FC236}">
                <a16:creationId xmlns:a16="http://schemas.microsoft.com/office/drawing/2014/main" id="{3D628F87-AFF4-744F-8C52-30D7FFE23300}"/>
              </a:ext>
            </a:extLst>
          </p:cNvPr>
          <p:cNvSpPr txBox="1">
            <a:spLocks noChangeArrowheads="1"/>
          </p:cNvSpPr>
          <p:nvPr/>
        </p:nvSpPr>
        <p:spPr bwMode="auto">
          <a:xfrm>
            <a:off x="10763522" y="1894996"/>
            <a:ext cx="1262822" cy="338554"/>
          </a:xfrm>
          <a:prstGeom prst="rect">
            <a:avLst/>
          </a:prstGeom>
          <a:noFill/>
          <a:ln w="9525">
            <a:noFill/>
            <a:miter lim="800000"/>
            <a:headEnd/>
            <a:tailEnd/>
          </a:ln>
        </p:spPr>
        <p:txBody>
          <a:bodyPr wrap="square" anchor="ctr">
            <a:spAutoFit/>
          </a:bodyPr>
          <a:lstStyle/>
          <a:p>
            <a:pPr algn="ctr"/>
            <a:r>
              <a:rPr lang="de-DE" sz="1600" dirty="0">
                <a:solidFill>
                  <a:srgbClr val="231F20"/>
                </a:solidFill>
                <a:latin typeface="Trebuchet MS" pitchFamily="34" charset="0"/>
              </a:rPr>
              <a:t>Drivers</a:t>
            </a:r>
            <a:endParaRPr lang="de-DE" sz="2400" dirty="0">
              <a:solidFill>
                <a:srgbClr val="231F20"/>
              </a:solidFill>
            </a:endParaRPr>
          </a:p>
        </p:txBody>
      </p:sp>
      <p:sp>
        <p:nvSpPr>
          <p:cNvPr id="43" name="Rechteck 43">
            <a:extLst>
              <a:ext uri="{FF2B5EF4-FFF2-40B4-BE49-F238E27FC236}">
                <a16:creationId xmlns:a16="http://schemas.microsoft.com/office/drawing/2014/main" id="{F75806DB-68FF-2A4B-8EFB-2BDF7A3A8304}"/>
              </a:ext>
            </a:extLst>
          </p:cNvPr>
          <p:cNvSpPr>
            <a:spLocks noChangeArrowheads="1"/>
          </p:cNvSpPr>
          <p:nvPr/>
        </p:nvSpPr>
        <p:spPr bwMode="auto">
          <a:xfrm rot="5400000">
            <a:off x="9573526" y="2267760"/>
            <a:ext cx="1868684" cy="380732"/>
          </a:xfrm>
          <a:prstGeom prst="rect">
            <a:avLst/>
          </a:prstGeom>
          <a:solidFill>
            <a:schemeClr val="tx2"/>
          </a:solidFill>
          <a:ln w="9525">
            <a:noFill/>
            <a:round/>
            <a:headEnd/>
            <a:tailEnd/>
          </a:ln>
        </p:spPr>
        <p:txBody>
          <a:bodyPr wrap="none" anchor="ctr"/>
          <a:lstStyle/>
          <a:p>
            <a:endParaRPr lang="fr-FR" sz="2400"/>
          </a:p>
        </p:txBody>
      </p:sp>
      <p:grpSp>
        <p:nvGrpSpPr>
          <p:cNvPr id="48" name="Group 47">
            <a:extLst>
              <a:ext uri="{FF2B5EF4-FFF2-40B4-BE49-F238E27FC236}">
                <a16:creationId xmlns:a16="http://schemas.microsoft.com/office/drawing/2014/main" id="{30D1C41A-B648-FA4E-B0C7-74BDDC6ACE7F}"/>
              </a:ext>
            </a:extLst>
          </p:cNvPr>
          <p:cNvGrpSpPr/>
          <p:nvPr/>
        </p:nvGrpSpPr>
        <p:grpSpPr>
          <a:xfrm>
            <a:off x="4057404" y="2739415"/>
            <a:ext cx="3391104" cy="3735155"/>
            <a:chOff x="4057404" y="2739415"/>
            <a:chExt cx="3391104" cy="3735155"/>
          </a:xfrm>
        </p:grpSpPr>
        <p:sp>
          <p:nvSpPr>
            <p:cNvPr id="44" name="Rectangular Callout 43">
              <a:extLst>
                <a:ext uri="{FF2B5EF4-FFF2-40B4-BE49-F238E27FC236}">
                  <a16:creationId xmlns:a16="http://schemas.microsoft.com/office/drawing/2014/main" id="{0312BC1B-D93B-DC4C-9746-EFB8CCBED459}"/>
                </a:ext>
              </a:extLst>
            </p:cNvPr>
            <p:cNvSpPr/>
            <p:nvPr/>
          </p:nvSpPr>
          <p:spPr bwMode="auto">
            <a:xfrm>
              <a:off x="5282884" y="6020978"/>
              <a:ext cx="2165624" cy="453592"/>
            </a:xfrm>
            <a:prstGeom prst="wedgeRectCallout">
              <a:avLst>
                <a:gd name="adj1" fmla="val -75667"/>
                <a:gd name="adj2" fmla="val 18887"/>
              </a:avLst>
            </a:prstGeom>
            <a:noFill/>
            <a:ln w="571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DE" dirty="0">
                  <a:solidFill>
                    <a:schemeClr val="tx1"/>
                  </a:solidFill>
                  <a:latin typeface="Arial" charset="0"/>
                </a:rPr>
                <a:t>Type 1 HyperVisor</a:t>
              </a:r>
            </a:p>
          </p:txBody>
        </p:sp>
        <p:sp>
          <p:nvSpPr>
            <p:cNvPr id="45" name="Right Brace 44">
              <a:extLst>
                <a:ext uri="{FF2B5EF4-FFF2-40B4-BE49-F238E27FC236}">
                  <a16:creationId xmlns:a16="http://schemas.microsoft.com/office/drawing/2014/main" id="{954EF6A9-DDF5-DA4F-99F7-7E2A9B0D218B}"/>
                </a:ext>
              </a:extLst>
            </p:cNvPr>
            <p:cNvSpPr/>
            <p:nvPr/>
          </p:nvSpPr>
          <p:spPr bwMode="auto">
            <a:xfrm>
              <a:off x="4057404" y="2739415"/>
              <a:ext cx="648072" cy="2872491"/>
            </a:xfrm>
            <a:prstGeom prst="rightBrace">
              <a:avLst/>
            </a:prstGeom>
            <a:noFill/>
            <a:ln w="571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DE" sz="1800" b="0" i="0" u="none" strike="noStrike" cap="none" normalizeH="0" baseline="0">
                <a:ln>
                  <a:noFill/>
                </a:ln>
                <a:solidFill>
                  <a:schemeClr val="tx1"/>
                </a:solidFill>
                <a:effectLst/>
                <a:latin typeface="Arial" charset="0"/>
              </a:endParaRPr>
            </a:p>
          </p:txBody>
        </p:sp>
        <p:cxnSp>
          <p:nvCxnSpPr>
            <p:cNvPr id="47" name="Straight Connector 46">
              <a:extLst>
                <a:ext uri="{FF2B5EF4-FFF2-40B4-BE49-F238E27FC236}">
                  <a16:creationId xmlns:a16="http://schemas.microsoft.com/office/drawing/2014/main" id="{B6814B2A-1DEE-4749-9884-EBA009934A5B}"/>
                </a:ext>
              </a:extLst>
            </p:cNvPr>
            <p:cNvCxnSpPr>
              <a:cxnSpLocks/>
              <a:stCxn id="45" idx="1"/>
            </p:cNvCxnSpPr>
            <p:nvPr/>
          </p:nvCxnSpPr>
          <p:spPr>
            <a:xfrm>
              <a:off x="4705476" y="4175661"/>
              <a:ext cx="0" cy="2170648"/>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49" name="Fußzeilenplatzhalter 1">
            <a:extLst>
              <a:ext uri="{FF2B5EF4-FFF2-40B4-BE49-F238E27FC236}">
                <a16:creationId xmlns:a16="http://schemas.microsoft.com/office/drawing/2014/main" id="{C70B1EFF-70A1-564C-A2EC-6BCA268AA41C}"/>
              </a:ext>
            </a:extLst>
          </p:cNvPr>
          <p:cNvSpPr>
            <a:spLocks noGrp="1"/>
          </p:cNvSpPr>
          <p:nvPr>
            <p:ph type="ftr" sz="quarter" idx="3"/>
          </p:nvPr>
        </p:nvSpPr>
        <p:spPr>
          <a:xfrm>
            <a:off x="1322544" y="6625335"/>
            <a:ext cx="6909517" cy="232665"/>
          </a:xfrm>
        </p:spPr>
        <p:txBody>
          <a:bodyPr/>
          <a:lstStyle/>
          <a:p>
            <a:r>
              <a:rPr lang="en-GB" dirty="0"/>
              <a:t>Webcast - </a:t>
            </a:r>
            <a:r>
              <a:rPr lang="en-US" dirty="0"/>
              <a:t>Security &amp; Certifications for Critical Embedded Industries</a:t>
            </a:r>
            <a:r>
              <a:rPr lang="en-DE" dirty="0"/>
              <a:t> </a:t>
            </a:r>
            <a:endParaRPr lang="en-GB" dirty="0"/>
          </a:p>
        </p:txBody>
      </p:sp>
      <p:sp>
        <p:nvSpPr>
          <p:cNvPr id="6" name="TextBox 5">
            <a:extLst>
              <a:ext uri="{FF2B5EF4-FFF2-40B4-BE49-F238E27FC236}">
                <a16:creationId xmlns:a16="http://schemas.microsoft.com/office/drawing/2014/main" id="{451322AC-849E-584E-07F5-57289B96847C}"/>
              </a:ext>
            </a:extLst>
          </p:cNvPr>
          <p:cNvSpPr txBox="1"/>
          <p:nvPr/>
        </p:nvSpPr>
        <p:spPr>
          <a:xfrm>
            <a:off x="5759558" y="3495430"/>
            <a:ext cx="6109062" cy="400110"/>
          </a:xfrm>
          <a:prstGeom prst="rect">
            <a:avLst/>
          </a:prstGeom>
          <a:noFill/>
        </p:spPr>
        <p:txBody>
          <a:bodyPr wrap="square">
            <a:spAutoFit/>
          </a:bodyPr>
          <a:lstStyle/>
          <a:p>
            <a:r>
              <a:rPr lang="de-DE" sz="2000" dirty="0">
                <a:solidFill>
                  <a:schemeClr val="accent2">
                    <a:lumMod val="20000"/>
                    <a:lumOff val="80000"/>
                  </a:schemeClr>
                </a:solidFill>
                <a:effectLst>
                  <a:outerShdw blurRad="38100" dist="38100" dir="2700000" algn="tl">
                    <a:srgbClr val="000000">
                      <a:alpha val="43137"/>
                    </a:srgbClr>
                  </a:outerShdw>
                </a:effectLst>
                <a:ea typeface="Source Sans Pro Black" panose="020B0803030403020204" pitchFamily="34" charset="0"/>
              </a:rPr>
              <a:t>Multiple Independent Levels </a:t>
            </a:r>
            <a:r>
              <a:rPr lang="de-DE" sz="2000" dirty="0" err="1">
                <a:solidFill>
                  <a:schemeClr val="accent2">
                    <a:lumMod val="20000"/>
                    <a:lumOff val="80000"/>
                  </a:schemeClr>
                </a:solidFill>
                <a:effectLst>
                  <a:outerShdw blurRad="38100" dist="38100" dir="2700000" algn="tl">
                    <a:srgbClr val="000000">
                      <a:alpha val="43137"/>
                    </a:srgbClr>
                  </a:outerShdw>
                </a:effectLst>
                <a:ea typeface="Source Sans Pro Black" panose="020B0803030403020204" pitchFamily="34" charset="0"/>
              </a:rPr>
              <a:t>of</a:t>
            </a:r>
            <a:r>
              <a:rPr lang="de-DE" sz="2000" dirty="0">
                <a:solidFill>
                  <a:schemeClr val="accent2">
                    <a:lumMod val="20000"/>
                    <a:lumOff val="80000"/>
                  </a:schemeClr>
                </a:solidFill>
                <a:effectLst>
                  <a:outerShdw blurRad="38100" dist="38100" dir="2700000" algn="tl">
                    <a:srgbClr val="000000">
                      <a:alpha val="43137"/>
                    </a:srgbClr>
                  </a:outerShdw>
                </a:effectLst>
                <a:ea typeface="Source Sans Pro Black" panose="020B0803030403020204" pitchFamily="34" charset="0"/>
              </a:rPr>
              <a:t> Security (MILS)</a:t>
            </a:r>
            <a:endParaRPr lang="en-US" sz="2000" dirty="0">
              <a:solidFill>
                <a:schemeClr val="accent2">
                  <a:lumMod val="20000"/>
                  <a:lumOff val="80000"/>
                </a:schemeClr>
              </a:solidFill>
              <a:effectLst>
                <a:outerShdw blurRad="38100" dist="38100" dir="2700000" algn="tl">
                  <a:srgbClr val="000000">
                    <a:alpha val="43137"/>
                  </a:srgbClr>
                </a:outerShdw>
              </a:effectLst>
            </a:endParaRPr>
          </a:p>
        </p:txBody>
      </p:sp>
      <p:pic>
        <p:nvPicPr>
          <p:cNvPr id="16" name="Picture 15">
            <a:extLst>
              <a:ext uri="{FF2B5EF4-FFF2-40B4-BE49-F238E27FC236}">
                <a16:creationId xmlns:a16="http://schemas.microsoft.com/office/drawing/2014/main" id="{955CC996-E23B-42F7-6C5F-7CC04B5AD700}"/>
              </a:ext>
            </a:extLst>
          </p:cNvPr>
          <p:cNvPicPr>
            <a:picLocks noChangeAspect="1"/>
          </p:cNvPicPr>
          <p:nvPr/>
        </p:nvPicPr>
        <p:blipFill>
          <a:blip r:embed="rId3"/>
          <a:stretch>
            <a:fillRect/>
          </a:stretch>
        </p:blipFill>
        <p:spPr>
          <a:xfrm>
            <a:off x="1157524" y="156223"/>
            <a:ext cx="2857500" cy="828675"/>
          </a:xfrm>
          <a:prstGeom prst="rect">
            <a:avLst/>
          </a:prstGeom>
        </p:spPr>
      </p:pic>
    </p:spTree>
    <p:extLst>
      <p:ext uri="{BB962C8B-B14F-4D97-AF65-F5344CB8AC3E}">
        <p14:creationId xmlns:p14="http://schemas.microsoft.com/office/powerpoint/2010/main" val="10316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75D8-FF0C-507C-5088-31C691EDC11D}"/>
              </a:ext>
            </a:extLst>
          </p:cNvPr>
          <p:cNvSpPr>
            <a:spLocks noGrp="1"/>
          </p:cNvSpPr>
          <p:nvPr>
            <p:ph type="ctrTitle"/>
          </p:nvPr>
        </p:nvSpPr>
        <p:spPr>
          <a:xfrm>
            <a:off x="695326" y="232664"/>
            <a:ext cx="9649793" cy="844277"/>
          </a:xfrm>
        </p:spPr>
        <p:txBody>
          <a:bodyPr>
            <a:normAutofit fontScale="90000"/>
          </a:bodyPr>
          <a:lstStyle/>
          <a:p>
            <a:r>
              <a:rPr lang="en-US" dirty="0"/>
              <a:t>Time partitioning scheduling of mixed-critical applications</a:t>
            </a:r>
          </a:p>
        </p:txBody>
      </p:sp>
      <p:sp>
        <p:nvSpPr>
          <p:cNvPr id="3" name="Footer Placeholder 2">
            <a:extLst>
              <a:ext uri="{FF2B5EF4-FFF2-40B4-BE49-F238E27FC236}">
                <a16:creationId xmlns:a16="http://schemas.microsoft.com/office/drawing/2014/main" id="{BC130DCB-01A4-5276-A1E6-2FEBBBC683FA}"/>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E8E9E2A2-03B3-39E1-53E3-56681AEB3CE8}"/>
              </a:ext>
            </a:extLst>
          </p:cNvPr>
          <p:cNvSpPr>
            <a:spLocks noGrp="1"/>
          </p:cNvSpPr>
          <p:nvPr>
            <p:ph type="sldNum" sz="quarter" idx="4"/>
          </p:nvPr>
        </p:nvSpPr>
        <p:spPr/>
        <p:txBody>
          <a:bodyPr/>
          <a:lstStyle/>
          <a:p>
            <a:fld id="{F9FCB281-5979-4F37-9D32-953D0EC99A6B}" type="slidenum">
              <a:rPr lang="en-GB" smtClean="0"/>
              <a:pPr/>
              <a:t>13</a:t>
            </a:fld>
            <a:endParaRPr lang="en-GB" dirty="0"/>
          </a:p>
        </p:txBody>
      </p:sp>
      <p:pic>
        <p:nvPicPr>
          <p:cNvPr id="7" name="Picture 6">
            <a:extLst>
              <a:ext uri="{FF2B5EF4-FFF2-40B4-BE49-F238E27FC236}">
                <a16:creationId xmlns:a16="http://schemas.microsoft.com/office/drawing/2014/main" id="{C8315405-7FCB-11DA-A3A4-C04D01EED2A4}"/>
              </a:ext>
            </a:extLst>
          </p:cNvPr>
          <p:cNvPicPr>
            <a:picLocks noChangeAspect="1"/>
          </p:cNvPicPr>
          <p:nvPr/>
        </p:nvPicPr>
        <p:blipFill rotWithShape="1">
          <a:blip r:embed="rId2"/>
          <a:srcRect l="2716" t="1815" r="4145" b="10649"/>
          <a:stretch/>
        </p:blipFill>
        <p:spPr>
          <a:xfrm>
            <a:off x="548709" y="1076942"/>
            <a:ext cx="10228881" cy="5377912"/>
          </a:xfrm>
          <a:prstGeom prst="rect">
            <a:avLst/>
          </a:prstGeom>
        </p:spPr>
      </p:pic>
    </p:spTree>
    <p:extLst>
      <p:ext uri="{BB962C8B-B14F-4D97-AF65-F5344CB8AC3E}">
        <p14:creationId xmlns:p14="http://schemas.microsoft.com/office/powerpoint/2010/main" val="46366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14</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1828829" y="2776708"/>
            <a:ext cx="8181546" cy="1369989"/>
          </a:xfrm>
        </p:spPr>
        <p:txBody>
          <a:bodyPr>
            <a:normAutofit fontScale="77500" lnSpcReduction="20000"/>
          </a:bodyPr>
          <a:lstStyle/>
          <a:p>
            <a:pPr marL="0" indent="0" algn="ctr">
              <a:buNone/>
            </a:pPr>
            <a:r>
              <a:rPr lang="en-US" sz="6600" b="1" dirty="0">
                <a:solidFill>
                  <a:schemeClr val="bg1">
                    <a:lumMod val="95000"/>
                  </a:schemeClr>
                </a:solidFill>
              </a:rPr>
              <a:t>SIL4 CLOUD CONCEPTS</a:t>
            </a:r>
          </a:p>
        </p:txBody>
      </p:sp>
    </p:spTree>
    <p:extLst>
      <p:ext uri="{BB962C8B-B14F-4D97-AF65-F5344CB8AC3E}">
        <p14:creationId xmlns:p14="http://schemas.microsoft.com/office/powerpoint/2010/main" val="1766535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0FBC-4F2B-2549-FAF7-8D8790D0F261}"/>
              </a:ext>
            </a:extLst>
          </p:cNvPr>
          <p:cNvSpPr>
            <a:spLocks noGrp="1"/>
          </p:cNvSpPr>
          <p:nvPr>
            <p:ph type="ctrTitle"/>
          </p:nvPr>
        </p:nvSpPr>
        <p:spPr/>
        <p:txBody>
          <a:bodyPr/>
          <a:lstStyle/>
          <a:p>
            <a:r>
              <a:rPr lang="en-US" dirty="0"/>
              <a:t>SIL4 CLOUD</a:t>
            </a:r>
          </a:p>
        </p:txBody>
      </p:sp>
      <p:sp>
        <p:nvSpPr>
          <p:cNvPr id="3" name="Footer Placeholder 2">
            <a:extLst>
              <a:ext uri="{FF2B5EF4-FFF2-40B4-BE49-F238E27FC236}">
                <a16:creationId xmlns:a16="http://schemas.microsoft.com/office/drawing/2014/main" id="{C249A35F-8636-38B8-AD9C-701E663C668E}"/>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B1B4DBE0-AD5F-9BD3-F858-102146F244E3}"/>
              </a:ext>
            </a:extLst>
          </p:cNvPr>
          <p:cNvSpPr>
            <a:spLocks noGrp="1"/>
          </p:cNvSpPr>
          <p:nvPr>
            <p:ph type="sldNum" sz="quarter" idx="4"/>
          </p:nvPr>
        </p:nvSpPr>
        <p:spPr/>
        <p:txBody>
          <a:bodyPr/>
          <a:lstStyle/>
          <a:p>
            <a:fld id="{F9FCB281-5979-4F37-9D32-953D0EC99A6B}" type="slidenum">
              <a:rPr lang="en-GB" smtClean="0"/>
              <a:pPr/>
              <a:t>15</a:t>
            </a:fld>
            <a:endParaRPr lang="en-GB" dirty="0"/>
          </a:p>
        </p:txBody>
      </p:sp>
      <p:sp>
        <p:nvSpPr>
          <p:cNvPr id="5" name="Text Placeholder 4">
            <a:extLst>
              <a:ext uri="{FF2B5EF4-FFF2-40B4-BE49-F238E27FC236}">
                <a16:creationId xmlns:a16="http://schemas.microsoft.com/office/drawing/2014/main" id="{E86EFBFF-6322-9489-9C42-1987092D9321}"/>
              </a:ext>
            </a:extLst>
          </p:cNvPr>
          <p:cNvSpPr>
            <a:spLocks noGrp="1"/>
          </p:cNvSpPr>
          <p:nvPr>
            <p:ph type="body" sz="quarter" idx="10"/>
          </p:nvPr>
        </p:nvSpPr>
        <p:spPr>
          <a:xfrm>
            <a:off x="330644" y="1227514"/>
            <a:ext cx="8425898" cy="5243512"/>
          </a:xfrm>
        </p:spPr>
        <p:txBody>
          <a:bodyPr>
            <a:normAutofit/>
          </a:bodyPr>
          <a:lstStyle/>
          <a:p>
            <a:r>
              <a:rPr lang="en-US" sz="2400" b="1" dirty="0"/>
              <a:t>Certifiable IT platform in private cloud environments.</a:t>
            </a:r>
          </a:p>
          <a:p>
            <a:pPr lvl="1"/>
            <a:r>
              <a:rPr lang="en-US" sz="2000" dirty="0"/>
              <a:t>Hosts safety-critical railway applications.</a:t>
            </a:r>
          </a:p>
          <a:p>
            <a:pPr lvl="1"/>
            <a:r>
              <a:rPr lang="en-US" sz="2000" dirty="0"/>
              <a:t>SIL4 (Safety Integrity Level 4): Highest safety and reliability level in railway systems (CENELEC norms).</a:t>
            </a:r>
          </a:p>
          <a:p>
            <a:r>
              <a:rPr lang="en-US" sz="2400" b="1" dirty="0"/>
              <a:t>Key design principles:</a:t>
            </a:r>
          </a:p>
          <a:p>
            <a:pPr lvl="1"/>
            <a:r>
              <a:rPr lang="en-US" sz="2000" dirty="0"/>
              <a:t>Run SIL (4) applications with basic integrity functional applications.</a:t>
            </a:r>
          </a:p>
          <a:p>
            <a:pPr lvl="1"/>
            <a:r>
              <a:rPr lang="en-US" sz="2000" dirty="0"/>
              <a:t>Consolidates different computing nodes in a data </a:t>
            </a:r>
            <a:r>
              <a:rPr lang="en-US" sz="2000" dirty="0" err="1"/>
              <a:t>centre</a:t>
            </a:r>
            <a:r>
              <a:rPr lang="en-US" sz="2000" dirty="0"/>
              <a:t>.</a:t>
            </a:r>
          </a:p>
          <a:p>
            <a:r>
              <a:rPr lang="en-US" sz="2400" b="1" dirty="0"/>
              <a:t>Envisioned infrastructure:</a:t>
            </a:r>
          </a:p>
          <a:p>
            <a:pPr lvl="1"/>
            <a:r>
              <a:rPr lang="en-US" sz="2000" dirty="0"/>
              <a:t>Multiple data </a:t>
            </a:r>
            <a:r>
              <a:rPr lang="en-US" sz="2000" dirty="0" err="1"/>
              <a:t>centres</a:t>
            </a:r>
            <a:r>
              <a:rPr lang="en-US" sz="2000" dirty="0"/>
              <a:t>.</a:t>
            </a:r>
          </a:p>
          <a:p>
            <a:pPr lvl="1"/>
            <a:r>
              <a:rPr lang="en-US" sz="2000" dirty="0"/>
              <a:t>Network interconnections between data </a:t>
            </a:r>
            <a:r>
              <a:rPr lang="en-US" sz="2000" dirty="0" err="1"/>
              <a:t>centres</a:t>
            </a:r>
            <a:r>
              <a:rPr lang="en-US" sz="2000" dirty="0"/>
              <a:t> and field elements.</a:t>
            </a:r>
          </a:p>
          <a:p>
            <a:pPr lvl="1"/>
            <a:r>
              <a:rPr lang="en-US" sz="2000" dirty="0"/>
              <a:t>High availability and stability requirements.</a:t>
            </a:r>
          </a:p>
          <a:p>
            <a:pPr lvl="1"/>
            <a:r>
              <a:rPr lang="en-US" sz="2000" dirty="0"/>
              <a:t>Low latencies and scalability for numerous connected field elements.</a:t>
            </a:r>
          </a:p>
        </p:txBody>
      </p:sp>
      <p:pic>
        <p:nvPicPr>
          <p:cNvPr id="9" name="Picture 8">
            <a:extLst>
              <a:ext uri="{FF2B5EF4-FFF2-40B4-BE49-F238E27FC236}">
                <a16:creationId xmlns:a16="http://schemas.microsoft.com/office/drawing/2014/main" id="{FE084752-3D0A-312D-B5A2-DF96598165DF}"/>
              </a:ext>
            </a:extLst>
          </p:cNvPr>
          <p:cNvPicPr>
            <a:picLocks noChangeAspect="1"/>
          </p:cNvPicPr>
          <p:nvPr/>
        </p:nvPicPr>
        <p:blipFill>
          <a:blip r:embed="rId3"/>
          <a:stretch>
            <a:fillRect/>
          </a:stretch>
        </p:blipFill>
        <p:spPr>
          <a:xfrm>
            <a:off x="8663553" y="2626412"/>
            <a:ext cx="3427708" cy="1931801"/>
          </a:xfrm>
          <a:prstGeom prst="rect">
            <a:avLst/>
          </a:prstGeom>
        </p:spPr>
      </p:pic>
    </p:spTree>
    <p:extLst>
      <p:ext uri="{BB962C8B-B14F-4D97-AF65-F5344CB8AC3E}">
        <p14:creationId xmlns:p14="http://schemas.microsoft.com/office/powerpoint/2010/main" val="358187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3049-8945-3B85-9927-B84CDA2D9379}"/>
              </a:ext>
            </a:extLst>
          </p:cNvPr>
          <p:cNvSpPr>
            <a:spLocks noGrp="1"/>
          </p:cNvSpPr>
          <p:nvPr>
            <p:ph type="ctrTitle"/>
          </p:nvPr>
        </p:nvSpPr>
        <p:spPr/>
        <p:txBody>
          <a:bodyPr>
            <a:normAutofit fontScale="90000"/>
          </a:bodyPr>
          <a:lstStyle/>
          <a:p>
            <a:r>
              <a:rPr lang="en-US" dirty="0"/>
              <a:t>SIL4 CLOUD research report (14-Sep-2022)</a:t>
            </a:r>
            <a:br>
              <a:rPr lang="en-US" dirty="0"/>
            </a:br>
            <a:r>
              <a:rPr lang="en-US" dirty="0"/>
              <a:t> </a:t>
            </a:r>
            <a:br>
              <a:rPr lang="en-US" dirty="0"/>
            </a:br>
            <a:endParaRPr lang="en-US" dirty="0"/>
          </a:p>
        </p:txBody>
      </p:sp>
      <p:sp>
        <p:nvSpPr>
          <p:cNvPr id="3" name="Footer Placeholder 2">
            <a:extLst>
              <a:ext uri="{FF2B5EF4-FFF2-40B4-BE49-F238E27FC236}">
                <a16:creationId xmlns:a16="http://schemas.microsoft.com/office/drawing/2014/main" id="{E2FF301D-1F47-6D2F-1419-0EACFA752CB7}"/>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58E0FB69-8826-265F-E75E-7C5D417DBBED}"/>
              </a:ext>
            </a:extLst>
          </p:cNvPr>
          <p:cNvSpPr>
            <a:spLocks noGrp="1"/>
          </p:cNvSpPr>
          <p:nvPr>
            <p:ph type="sldNum" sz="quarter" idx="4"/>
          </p:nvPr>
        </p:nvSpPr>
        <p:spPr/>
        <p:txBody>
          <a:bodyPr/>
          <a:lstStyle/>
          <a:p>
            <a:fld id="{F9FCB281-5979-4F37-9D32-953D0EC99A6B}" type="slidenum">
              <a:rPr lang="en-GB" smtClean="0"/>
              <a:pPr/>
              <a:t>16</a:t>
            </a:fld>
            <a:endParaRPr lang="en-GB" dirty="0"/>
          </a:p>
        </p:txBody>
      </p:sp>
      <p:pic>
        <p:nvPicPr>
          <p:cNvPr id="9" name="Picture 8">
            <a:extLst>
              <a:ext uri="{FF2B5EF4-FFF2-40B4-BE49-F238E27FC236}">
                <a16:creationId xmlns:a16="http://schemas.microsoft.com/office/drawing/2014/main" id="{E88BD720-F657-5FE1-3F2D-8F2DC0092A24}"/>
              </a:ext>
            </a:extLst>
          </p:cNvPr>
          <p:cNvPicPr>
            <a:picLocks noChangeAspect="1"/>
          </p:cNvPicPr>
          <p:nvPr/>
        </p:nvPicPr>
        <p:blipFill>
          <a:blip r:embed="rId2"/>
          <a:stretch>
            <a:fillRect/>
          </a:stretch>
        </p:blipFill>
        <p:spPr>
          <a:xfrm>
            <a:off x="0" y="1770075"/>
            <a:ext cx="12192000" cy="5087925"/>
          </a:xfrm>
          <a:prstGeom prst="rect">
            <a:avLst/>
          </a:prstGeom>
        </p:spPr>
      </p:pic>
      <p:pic>
        <p:nvPicPr>
          <p:cNvPr id="7" name="Picture 6">
            <a:extLst>
              <a:ext uri="{FF2B5EF4-FFF2-40B4-BE49-F238E27FC236}">
                <a16:creationId xmlns:a16="http://schemas.microsoft.com/office/drawing/2014/main" id="{73993507-468C-0239-4147-C5D8BA13A72C}"/>
              </a:ext>
            </a:extLst>
          </p:cNvPr>
          <p:cNvPicPr>
            <a:picLocks noChangeAspect="1"/>
          </p:cNvPicPr>
          <p:nvPr/>
        </p:nvPicPr>
        <p:blipFill>
          <a:blip r:embed="rId3"/>
          <a:stretch>
            <a:fillRect/>
          </a:stretch>
        </p:blipFill>
        <p:spPr>
          <a:xfrm>
            <a:off x="4272001" y="628875"/>
            <a:ext cx="7765886" cy="1589406"/>
          </a:xfrm>
          <a:prstGeom prst="rect">
            <a:avLst/>
          </a:prstGeom>
        </p:spPr>
      </p:pic>
      <p:sp>
        <p:nvSpPr>
          <p:cNvPr id="10" name="TextBox 9">
            <a:extLst>
              <a:ext uri="{FF2B5EF4-FFF2-40B4-BE49-F238E27FC236}">
                <a16:creationId xmlns:a16="http://schemas.microsoft.com/office/drawing/2014/main" id="{9B808EEC-850A-4D86-9113-84B61C8600DB}"/>
              </a:ext>
            </a:extLst>
          </p:cNvPr>
          <p:cNvSpPr txBox="1"/>
          <p:nvPr/>
        </p:nvSpPr>
        <p:spPr>
          <a:xfrm>
            <a:off x="431322" y="1078301"/>
            <a:ext cx="4787660" cy="923330"/>
          </a:xfrm>
          <a:prstGeom prst="rect">
            <a:avLst/>
          </a:prstGeom>
          <a:noFill/>
        </p:spPr>
        <p:txBody>
          <a:bodyPr wrap="square" rtlCol="0">
            <a:spAutoFit/>
          </a:bodyPr>
          <a:lstStyle/>
          <a:p>
            <a:r>
              <a:rPr lang="en-US" dirty="0">
                <a:hlinkClick r:id="rId4"/>
              </a:rPr>
              <a:t>https://digitale-schiene-deutschland.de/Downloads/Report%20-%20SIL4%20Cloud.pdf</a:t>
            </a:r>
            <a:endParaRPr lang="en-GB" dirty="0"/>
          </a:p>
        </p:txBody>
      </p:sp>
    </p:spTree>
    <p:extLst>
      <p:ext uri="{BB962C8B-B14F-4D97-AF65-F5344CB8AC3E}">
        <p14:creationId xmlns:p14="http://schemas.microsoft.com/office/powerpoint/2010/main" val="180593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6DCE-8EB8-2250-2424-4C8D7CD21B48}"/>
              </a:ext>
            </a:extLst>
          </p:cNvPr>
          <p:cNvSpPr>
            <a:spLocks noGrp="1"/>
          </p:cNvSpPr>
          <p:nvPr>
            <p:ph type="ctrTitle"/>
          </p:nvPr>
        </p:nvSpPr>
        <p:spPr/>
        <p:txBody>
          <a:bodyPr/>
          <a:lstStyle/>
          <a:p>
            <a:r>
              <a:rPr lang="en-US" dirty="0"/>
              <a:t>Sil4cloud relevant standards</a:t>
            </a:r>
          </a:p>
        </p:txBody>
      </p:sp>
      <p:sp>
        <p:nvSpPr>
          <p:cNvPr id="3" name="Footer Placeholder 2">
            <a:extLst>
              <a:ext uri="{FF2B5EF4-FFF2-40B4-BE49-F238E27FC236}">
                <a16:creationId xmlns:a16="http://schemas.microsoft.com/office/drawing/2014/main" id="{FC0328F2-669F-61CB-DD4E-64B00944E56E}"/>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F8053298-ADF0-BAE4-047A-EC38BE3A4A01}"/>
              </a:ext>
            </a:extLst>
          </p:cNvPr>
          <p:cNvSpPr>
            <a:spLocks noGrp="1"/>
          </p:cNvSpPr>
          <p:nvPr>
            <p:ph type="sldNum" sz="quarter" idx="4"/>
          </p:nvPr>
        </p:nvSpPr>
        <p:spPr/>
        <p:txBody>
          <a:bodyPr/>
          <a:lstStyle/>
          <a:p>
            <a:fld id="{F9FCB281-5979-4F37-9D32-953D0EC99A6B}" type="slidenum">
              <a:rPr lang="en-GB" smtClean="0"/>
              <a:pPr/>
              <a:t>17</a:t>
            </a:fld>
            <a:endParaRPr lang="en-GB" dirty="0"/>
          </a:p>
        </p:txBody>
      </p:sp>
      <p:sp>
        <p:nvSpPr>
          <p:cNvPr id="5" name="Text Placeholder 4">
            <a:extLst>
              <a:ext uri="{FF2B5EF4-FFF2-40B4-BE49-F238E27FC236}">
                <a16:creationId xmlns:a16="http://schemas.microsoft.com/office/drawing/2014/main" id="{BA40F092-0307-8E2A-100C-235781C2B774}"/>
              </a:ext>
            </a:extLst>
          </p:cNvPr>
          <p:cNvSpPr>
            <a:spLocks noGrp="1"/>
          </p:cNvSpPr>
          <p:nvPr>
            <p:ph type="body" sz="quarter" idx="10"/>
          </p:nvPr>
        </p:nvSpPr>
        <p:spPr>
          <a:xfrm>
            <a:off x="117458" y="807243"/>
            <a:ext cx="4392549" cy="5818091"/>
          </a:xfrm>
        </p:spPr>
        <p:txBody>
          <a:bodyPr>
            <a:normAutofit/>
          </a:bodyPr>
          <a:lstStyle/>
          <a:p>
            <a:r>
              <a:rPr lang="en-US" sz="2400" dirty="0"/>
              <a:t>A SIL4 Cloud has to fulfill requirements and constraints from many different stakeholders and sources:</a:t>
            </a:r>
          </a:p>
          <a:p>
            <a:pPr lvl="1"/>
            <a:r>
              <a:rPr lang="en-US" sz="2000" dirty="0"/>
              <a:t>legislative norms on safety </a:t>
            </a:r>
          </a:p>
          <a:p>
            <a:pPr lvl="1"/>
            <a:r>
              <a:rPr lang="en-US" sz="2000" dirty="0"/>
              <a:t>standards from European </a:t>
            </a:r>
            <a:br>
              <a:rPr lang="en-US" sz="2000" dirty="0"/>
            </a:br>
            <a:r>
              <a:rPr lang="en-US" sz="2000" dirty="0"/>
              <a:t>Railway standardization groups for: </a:t>
            </a:r>
          </a:p>
          <a:p>
            <a:pPr lvl="2"/>
            <a:r>
              <a:rPr lang="en-US" sz="2000" dirty="0"/>
              <a:t>interoperability</a:t>
            </a:r>
          </a:p>
          <a:p>
            <a:pPr lvl="2"/>
            <a:r>
              <a:rPr lang="en-US" sz="2000" dirty="0"/>
              <a:t>data security</a:t>
            </a:r>
          </a:p>
          <a:p>
            <a:pPr lvl="2"/>
            <a:r>
              <a:rPr lang="en-US" sz="2000" dirty="0"/>
              <a:t>organizational objectives</a:t>
            </a:r>
          </a:p>
        </p:txBody>
      </p:sp>
      <p:pic>
        <p:nvPicPr>
          <p:cNvPr id="7" name="Picture 6">
            <a:extLst>
              <a:ext uri="{FF2B5EF4-FFF2-40B4-BE49-F238E27FC236}">
                <a16:creationId xmlns:a16="http://schemas.microsoft.com/office/drawing/2014/main" id="{5899AA41-CE46-343F-60BA-6F4123475275}"/>
              </a:ext>
            </a:extLst>
          </p:cNvPr>
          <p:cNvPicPr>
            <a:picLocks noChangeAspect="1"/>
          </p:cNvPicPr>
          <p:nvPr/>
        </p:nvPicPr>
        <p:blipFill>
          <a:blip r:embed="rId2"/>
          <a:stretch>
            <a:fillRect/>
          </a:stretch>
        </p:blipFill>
        <p:spPr>
          <a:xfrm>
            <a:off x="4325421" y="1426315"/>
            <a:ext cx="7866580" cy="5431685"/>
          </a:xfrm>
          <a:prstGeom prst="rect">
            <a:avLst/>
          </a:prstGeom>
        </p:spPr>
      </p:pic>
    </p:spTree>
    <p:extLst>
      <p:ext uri="{BB962C8B-B14F-4D97-AF65-F5344CB8AC3E}">
        <p14:creationId xmlns:p14="http://schemas.microsoft.com/office/powerpoint/2010/main" val="28153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ECB4-6010-99C7-1D96-E80966C99435}"/>
              </a:ext>
            </a:extLst>
          </p:cNvPr>
          <p:cNvSpPr>
            <a:spLocks noGrp="1"/>
          </p:cNvSpPr>
          <p:nvPr>
            <p:ph type="ctrTitle"/>
          </p:nvPr>
        </p:nvSpPr>
        <p:spPr/>
        <p:txBody>
          <a:bodyPr/>
          <a:lstStyle/>
          <a:p>
            <a:r>
              <a:rPr lang="en-US" dirty="0"/>
              <a:t>Deployment example</a:t>
            </a:r>
          </a:p>
        </p:txBody>
      </p:sp>
      <p:sp>
        <p:nvSpPr>
          <p:cNvPr id="3" name="Footer Placeholder 2">
            <a:extLst>
              <a:ext uri="{FF2B5EF4-FFF2-40B4-BE49-F238E27FC236}">
                <a16:creationId xmlns:a16="http://schemas.microsoft.com/office/drawing/2014/main" id="{627B5B9F-3B0A-0D54-5EE2-7E30BEAB8512}"/>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08C2372E-4A4A-B19F-2B15-51EB92571683}"/>
              </a:ext>
            </a:extLst>
          </p:cNvPr>
          <p:cNvSpPr>
            <a:spLocks noGrp="1"/>
          </p:cNvSpPr>
          <p:nvPr>
            <p:ph type="sldNum" sz="quarter" idx="4"/>
          </p:nvPr>
        </p:nvSpPr>
        <p:spPr/>
        <p:txBody>
          <a:bodyPr/>
          <a:lstStyle/>
          <a:p>
            <a:fld id="{F9FCB281-5979-4F37-9D32-953D0EC99A6B}" type="slidenum">
              <a:rPr lang="en-GB" smtClean="0"/>
              <a:pPr/>
              <a:t>18</a:t>
            </a:fld>
            <a:endParaRPr lang="en-GB" dirty="0"/>
          </a:p>
        </p:txBody>
      </p:sp>
      <p:pic>
        <p:nvPicPr>
          <p:cNvPr id="7" name="Picture 6">
            <a:extLst>
              <a:ext uri="{FF2B5EF4-FFF2-40B4-BE49-F238E27FC236}">
                <a16:creationId xmlns:a16="http://schemas.microsoft.com/office/drawing/2014/main" id="{D44096E4-9031-77BF-1BA3-C002AEC7A9FA}"/>
              </a:ext>
            </a:extLst>
          </p:cNvPr>
          <p:cNvPicPr>
            <a:picLocks noChangeAspect="1"/>
          </p:cNvPicPr>
          <p:nvPr/>
        </p:nvPicPr>
        <p:blipFill rotWithShape="1">
          <a:blip r:embed="rId2"/>
          <a:srcRect l="2087" r="1177" b="7331"/>
          <a:stretch/>
        </p:blipFill>
        <p:spPr>
          <a:xfrm>
            <a:off x="51178" y="924812"/>
            <a:ext cx="12093231" cy="5290007"/>
          </a:xfrm>
          <a:prstGeom prst="rect">
            <a:avLst/>
          </a:prstGeom>
        </p:spPr>
      </p:pic>
    </p:spTree>
    <p:extLst>
      <p:ext uri="{BB962C8B-B14F-4D97-AF65-F5344CB8AC3E}">
        <p14:creationId xmlns:p14="http://schemas.microsoft.com/office/powerpoint/2010/main" val="2257025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3C63-F287-45A5-8840-36D7E5A8D8A0}"/>
              </a:ext>
            </a:extLst>
          </p:cNvPr>
          <p:cNvSpPr>
            <a:spLocks noGrp="1"/>
          </p:cNvSpPr>
          <p:nvPr>
            <p:ph type="ctrTitle"/>
          </p:nvPr>
        </p:nvSpPr>
        <p:spPr>
          <a:xfrm>
            <a:off x="695326" y="232665"/>
            <a:ext cx="4031657" cy="540000"/>
          </a:xfrm>
        </p:spPr>
        <p:txBody>
          <a:bodyPr/>
          <a:lstStyle/>
          <a:p>
            <a:r>
              <a:rPr lang="en-US" dirty="0"/>
              <a:t>OCORA PI API</a:t>
            </a:r>
            <a:endParaRPr lang="en-GB" dirty="0"/>
          </a:p>
        </p:txBody>
      </p:sp>
      <p:sp>
        <p:nvSpPr>
          <p:cNvPr id="3" name="Footer Placeholder 2">
            <a:extLst>
              <a:ext uri="{FF2B5EF4-FFF2-40B4-BE49-F238E27FC236}">
                <a16:creationId xmlns:a16="http://schemas.microsoft.com/office/drawing/2014/main" id="{7D013529-3534-4A07-A064-E3694626D953}"/>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3C3F61D2-621A-455A-B237-87610DD81493}"/>
              </a:ext>
            </a:extLst>
          </p:cNvPr>
          <p:cNvSpPr>
            <a:spLocks noGrp="1"/>
          </p:cNvSpPr>
          <p:nvPr>
            <p:ph type="sldNum" sz="quarter" idx="4"/>
          </p:nvPr>
        </p:nvSpPr>
        <p:spPr/>
        <p:txBody>
          <a:bodyPr/>
          <a:lstStyle/>
          <a:p>
            <a:fld id="{F9FCB281-5979-4F37-9D32-953D0EC99A6B}" type="slidenum">
              <a:rPr lang="en-GB" smtClean="0"/>
              <a:pPr/>
              <a:t>19</a:t>
            </a:fld>
            <a:endParaRPr lang="en-GB" dirty="0"/>
          </a:p>
        </p:txBody>
      </p:sp>
      <p:sp>
        <p:nvSpPr>
          <p:cNvPr id="5" name="Text Placeholder 4">
            <a:extLst>
              <a:ext uri="{FF2B5EF4-FFF2-40B4-BE49-F238E27FC236}">
                <a16:creationId xmlns:a16="http://schemas.microsoft.com/office/drawing/2014/main" id="{903E6D40-2FAE-4E56-968C-86E6E19C0A23}"/>
              </a:ext>
            </a:extLst>
          </p:cNvPr>
          <p:cNvSpPr>
            <a:spLocks noGrp="1"/>
          </p:cNvSpPr>
          <p:nvPr>
            <p:ph type="body" sz="quarter" idx="10"/>
          </p:nvPr>
        </p:nvSpPr>
        <p:spPr>
          <a:xfrm>
            <a:off x="6499235" y="292423"/>
            <a:ext cx="3022659" cy="3052643"/>
          </a:xfrm>
          <a:ln>
            <a:solidFill>
              <a:schemeClr val="accent1"/>
            </a:solidFill>
          </a:ln>
        </p:spPr>
        <p:txBody>
          <a:bodyPr>
            <a:normAutofit/>
          </a:bodyPr>
          <a:lstStyle/>
          <a:p>
            <a:pPr marL="0" indent="0">
              <a:buNone/>
            </a:pPr>
            <a:r>
              <a:rPr lang="en-US" i="1" dirty="0">
                <a:solidFill>
                  <a:schemeClr val="tx1"/>
                </a:solidFill>
              </a:rPr>
              <a:t>Acronyms</a:t>
            </a:r>
          </a:p>
          <a:p>
            <a:r>
              <a:rPr lang="en-US" b="1" dirty="0">
                <a:solidFill>
                  <a:schemeClr val="tx1"/>
                </a:solidFill>
              </a:rPr>
              <a:t>OCORA</a:t>
            </a:r>
            <a:r>
              <a:rPr lang="en-US" dirty="0">
                <a:solidFill>
                  <a:schemeClr val="tx1"/>
                </a:solidFill>
              </a:rPr>
              <a:t> =  Open CCS On-board Reference Architecture </a:t>
            </a:r>
          </a:p>
          <a:p>
            <a:r>
              <a:rPr lang="en-US" b="1" dirty="0">
                <a:solidFill>
                  <a:schemeClr val="tx1"/>
                </a:solidFill>
              </a:rPr>
              <a:t>CCS</a:t>
            </a:r>
            <a:r>
              <a:rPr lang="en-US" dirty="0">
                <a:solidFill>
                  <a:schemeClr val="tx1"/>
                </a:solidFill>
              </a:rPr>
              <a:t> = Command, control and signaling</a:t>
            </a:r>
          </a:p>
          <a:p>
            <a:r>
              <a:rPr lang="en-US" b="1" dirty="0">
                <a:solidFill>
                  <a:schemeClr val="tx1"/>
                </a:solidFill>
              </a:rPr>
              <a:t>PI Platform</a:t>
            </a:r>
            <a:r>
              <a:rPr lang="en-US" dirty="0">
                <a:solidFill>
                  <a:schemeClr val="tx1"/>
                </a:solidFill>
              </a:rPr>
              <a:t>-independent API</a:t>
            </a:r>
          </a:p>
          <a:p>
            <a:pPr marL="269875" lvl="1" indent="0">
              <a:buNone/>
            </a:pPr>
            <a:endParaRPr lang="en-US" u="sng" spc="-1" dirty="0">
              <a:solidFill>
                <a:srgbClr val="9595A0"/>
              </a:solidFill>
              <a:latin typeface="BundesSans Office"/>
              <a:ea typeface="ＭＳ Ｐゴシック"/>
              <a:hlinkClick r:id="rId2"/>
            </a:endParaRPr>
          </a:p>
          <a:p>
            <a:endParaRPr lang="en-GB" dirty="0"/>
          </a:p>
        </p:txBody>
      </p:sp>
      <p:sp>
        <p:nvSpPr>
          <p:cNvPr id="6" name="TextBox 5">
            <a:extLst>
              <a:ext uri="{FF2B5EF4-FFF2-40B4-BE49-F238E27FC236}">
                <a16:creationId xmlns:a16="http://schemas.microsoft.com/office/drawing/2014/main" id="{348436EC-3E1C-4A55-881E-D039956470AB}"/>
              </a:ext>
            </a:extLst>
          </p:cNvPr>
          <p:cNvSpPr txBox="1"/>
          <p:nvPr/>
        </p:nvSpPr>
        <p:spPr>
          <a:xfrm>
            <a:off x="174328" y="808787"/>
            <a:ext cx="5792520" cy="5878532"/>
          </a:xfrm>
          <a:prstGeom prst="rect">
            <a:avLst/>
          </a:prstGeom>
          <a:noFill/>
        </p:spPr>
        <p:txBody>
          <a:bodyPr wrap="square" rtlCol="0">
            <a:spAutoFit/>
          </a:bodyPr>
          <a:lstStyle/>
          <a:p>
            <a:r>
              <a:rPr lang="en-US" sz="2000" b="1" dirty="0"/>
              <a:t>OCORA PI API in a nutshell </a:t>
            </a:r>
          </a:p>
          <a:p>
            <a:pPr marL="285750" indent="-285750">
              <a:buFont typeface="Arial" panose="020B0604020202020204" pitchFamily="34" charset="0"/>
              <a:buChar char="•"/>
            </a:pPr>
            <a:r>
              <a:rPr lang="en-US" sz="2000" b="1" dirty="0"/>
              <a:t>Application developers’ interface</a:t>
            </a:r>
          </a:p>
          <a:p>
            <a:pPr marL="742950" lvl="1" indent="-285750">
              <a:buFont typeface="Arial" panose="020B0604020202020204" pitchFamily="34" charset="0"/>
              <a:buChar char="•"/>
            </a:pPr>
            <a:r>
              <a:rPr lang="en-US" sz="2000" dirty="0"/>
              <a:t>POSIX subset for run-time environments</a:t>
            </a:r>
          </a:p>
          <a:p>
            <a:pPr marL="742950" lvl="1" indent="-285750">
              <a:buFont typeface="Arial" panose="020B0604020202020204" pitchFamily="34" charset="0"/>
              <a:buChar char="•"/>
            </a:pPr>
            <a:r>
              <a:rPr lang="en-US" sz="2000" dirty="0"/>
              <a:t>Communication between applications via flows</a:t>
            </a:r>
          </a:p>
          <a:p>
            <a:pPr marL="742950" lvl="1" indent="-285750">
              <a:buFont typeface="Arial" panose="020B0604020202020204" pitchFamily="34" charset="0"/>
              <a:buChar char="•"/>
            </a:pPr>
            <a:r>
              <a:rPr lang="en-US" sz="2000" dirty="0"/>
              <a:t> Applications are (optionally) structured into functional actors</a:t>
            </a:r>
          </a:p>
          <a:p>
            <a:pPr marL="285750" indent="-285750">
              <a:buFont typeface="Arial" panose="020B0604020202020204" pitchFamily="34" charset="0"/>
              <a:buChar char="•"/>
            </a:pPr>
            <a:r>
              <a:rPr lang="en-US" sz="2000" b="1" dirty="0"/>
              <a:t>System integrators</a:t>
            </a:r>
            <a:r>
              <a:rPr lang="en-US" sz="2000" dirty="0"/>
              <a:t>’ interface</a:t>
            </a:r>
          </a:p>
          <a:p>
            <a:pPr marL="742950" lvl="1" indent="-285750">
              <a:buFont typeface="Arial" panose="020B0604020202020204" pitchFamily="34" charset="0"/>
              <a:buChar char="•"/>
            </a:pPr>
            <a:r>
              <a:rPr lang="en-US" sz="2000" dirty="0"/>
              <a:t>Configure redundancy of execution environments as needed (replicas) on computing elements</a:t>
            </a:r>
          </a:p>
          <a:p>
            <a:pPr marL="742950" lvl="1" indent="-285750">
              <a:buFont typeface="Arial" panose="020B0604020202020204" pitchFamily="34" charset="0"/>
              <a:buChar char="•"/>
            </a:pPr>
            <a:r>
              <a:rPr lang="en-US" sz="2000" dirty="0"/>
              <a:t>Error handling</a:t>
            </a:r>
          </a:p>
          <a:p>
            <a:pPr marL="285750" indent="-285750">
              <a:buFont typeface="Arial" panose="020B0604020202020204" pitchFamily="34" charset="0"/>
              <a:buChar char="•"/>
            </a:pPr>
            <a:r>
              <a:rPr lang="en-US" sz="2000" b="1" dirty="0"/>
              <a:t>Functionality of OCORA PI API implementation</a:t>
            </a:r>
            <a:r>
              <a:rPr lang="en-US" sz="2000" dirty="0"/>
              <a:t>:</a:t>
            </a:r>
          </a:p>
          <a:p>
            <a:pPr marL="742950" lvl="1" indent="-285750">
              <a:buFont typeface="Arial" panose="020B0604020202020204" pitchFamily="34" charset="0"/>
              <a:buChar char="•"/>
            </a:pPr>
            <a:r>
              <a:rPr lang="en-US" sz="2000" dirty="0"/>
              <a:t>Isolation</a:t>
            </a:r>
          </a:p>
          <a:p>
            <a:pPr marL="742950" lvl="1" indent="-285750">
              <a:buFont typeface="Arial" panose="020B0604020202020204" pitchFamily="34" charset="0"/>
              <a:buChar char="•"/>
            </a:pPr>
            <a:r>
              <a:rPr lang="en-US" sz="2000" dirty="0"/>
              <a:t>Transparent handling of redundancy, e.g., DDS publisher/subscriber</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pic>
        <p:nvPicPr>
          <p:cNvPr id="7" name="Google Shape;171;p10">
            <a:extLst>
              <a:ext uri="{FF2B5EF4-FFF2-40B4-BE49-F238E27FC236}">
                <a16:creationId xmlns:a16="http://schemas.microsoft.com/office/drawing/2014/main" id="{DD1D334B-5831-4B12-B263-FB20AB5F7290}"/>
              </a:ext>
            </a:extLst>
          </p:cNvPr>
          <p:cNvPicPr preferRelativeResize="0"/>
          <p:nvPr/>
        </p:nvPicPr>
        <p:blipFill rotWithShape="1">
          <a:blip r:embed="rId3">
            <a:alphaModFix/>
          </a:blip>
          <a:srcRect l="8191" r="14803"/>
          <a:stretch/>
        </p:blipFill>
        <p:spPr>
          <a:xfrm>
            <a:off x="5672380" y="3591430"/>
            <a:ext cx="6439545" cy="2968633"/>
          </a:xfrm>
          <a:prstGeom prst="rect">
            <a:avLst/>
          </a:prstGeom>
          <a:noFill/>
          <a:ln>
            <a:noFill/>
          </a:ln>
        </p:spPr>
      </p:pic>
      <p:sp>
        <p:nvSpPr>
          <p:cNvPr id="10" name="TextBox 9">
            <a:extLst>
              <a:ext uri="{FF2B5EF4-FFF2-40B4-BE49-F238E27FC236}">
                <a16:creationId xmlns:a16="http://schemas.microsoft.com/office/drawing/2014/main" id="{4C6EC213-B727-1BC9-1FCF-76581DF19638}"/>
              </a:ext>
            </a:extLst>
          </p:cNvPr>
          <p:cNvSpPr txBox="1"/>
          <p:nvPr/>
        </p:nvSpPr>
        <p:spPr>
          <a:xfrm>
            <a:off x="9359162" y="2250907"/>
            <a:ext cx="2559035" cy="1015663"/>
          </a:xfrm>
          <a:prstGeom prst="rect">
            <a:avLst/>
          </a:prstGeom>
          <a:noFill/>
        </p:spPr>
        <p:txBody>
          <a:bodyPr wrap="square">
            <a:spAutoFit/>
          </a:bodyPr>
          <a:lstStyle/>
          <a:p>
            <a:pPr marL="269875" lvl="1" indent="0">
              <a:buNone/>
            </a:pPr>
            <a:r>
              <a:rPr lang="en-US" sz="1000" u="sng" spc="-1" dirty="0">
                <a:solidFill>
                  <a:srgbClr val="9595A0"/>
                </a:solidFill>
                <a:latin typeface="BundesSans Office"/>
                <a:ea typeface="ＭＳ Ｐゴシック"/>
                <a:hlinkClick r:id="rId2"/>
              </a:rPr>
              <a:t>https://github.com/OCORA-Public/Publications/blob/master/00_OCORA%20Latest%20Publications/Latest%20Release/OCORA-TWS03-030_SCP_Specification_of_the_PI_API_between_Application_and_Platform.pdf</a:t>
            </a:r>
            <a:endParaRPr lang="en-US" sz="1000" spc="-1" dirty="0">
              <a:solidFill>
                <a:srgbClr val="000000"/>
              </a:solidFill>
              <a:latin typeface="Arial"/>
            </a:endParaRPr>
          </a:p>
        </p:txBody>
      </p:sp>
    </p:spTree>
    <p:extLst>
      <p:ext uri="{BB962C8B-B14F-4D97-AF65-F5344CB8AC3E}">
        <p14:creationId xmlns:p14="http://schemas.microsoft.com/office/powerpoint/2010/main" val="95613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39031" y="116907"/>
            <a:ext cx="4618495" cy="1137221"/>
          </a:xfrm>
        </p:spPr>
        <p:txBody>
          <a:bodyPr>
            <a:normAutofit/>
          </a:bodyPr>
          <a:lstStyle/>
          <a:p>
            <a:pPr algn="l"/>
            <a:r>
              <a:rPr lang="en-US" altLang="ko-KR" sz="4000" b="1" dirty="0">
                <a:solidFill>
                  <a:schemeClr val="accent3">
                    <a:lumMod val="50000"/>
                  </a:schemeClr>
                </a:solidFill>
              </a:rPr>
              <a:t>George Violettas</a:t>
            </a:r>
            <a:endParaRPr lang="ko-KR" altLang="en-US" sz="2400" b="1" i="1" dirty="0">
              <a:solidFill>
                <a:schemeClr val="accent3">
                  <a:lumMod val="50000"/>
                </a:schemeClr>
              </a:solidFill>
            </a:endParaRPr>
          </a:p>
        </p:txBody>
      </p:sp>
      <p:sp>
        <p:nvSpPr>
          <p:cNvPr id="4" name="Text Placeholder 3"/>
          <p:cNvSpPr>
            <a:spLocks noGrp="1"/>
          </p:cNvSpPr>
          <p:nvPr>
            <p:ph type="body" sz="quarter" idx="11"/>
          </p:nvPr>
        </p:nvSpPr>
        <p:spPr>
          <a:xfrm>
            <a:off x="527382" y="4561277"/>
            <a:ext cx="11425269" cy="2121912"/>
          </a:xfrm>
        </p:spPr>
        <p:txBody>
          <a:bodyPr>
            <a:normAutofit fontScale="92500" lnSpcReduction="10000"/>
          </a:bodyPr>
          <a:lstStyle/>
          <a:p>
            <a:pPr algn="l"/>
            <a:r>
              <a:rPr lang="en-US" sz="3200" i="1" u="sng" dirty="0">
                <a:solidFill>
                  <a:schemeClr val="accent3">
                    <a:lumMod val="50000"/>
                  </a:schemeClr>
                </a:solidFill>
              </a:rPr>
              <a:t>Previously</a:t>
            </a:r>
          </a:p>
          <a:p>
            <a:pPr marL="609585" indent="-609585" algn="l">
              <a:buFont typeface="Arial" panose="020B0604020202020204" pitchFamily="34" charset="0"/>
              <a:buChar char="•"/>
            </a:pPr>
            <a:r>
              <a:rPr lang="en-US" sz="3200" dirty="0">
                <a:solidFill>
                  <a:schemeClr val="accent3">
                    <a:lumMod val="50000"/>
                  </a:schemeClr>
                </a:solidFill>
              </a:rPr>
              <a:t>Assistant Professor, </a:t>
            </a:r>
            <a:r>
              <a:rPr lang="en-US" sz="3200" i="1" dirty="0" err="1">
                <a:solidFill>
                  <a:schemeClr val="accent3">
                    <a:lumMod val="50000"/>
                  </a:schemeClr>
                </a:solidFill>
              </a:rPr>
              <a:t>Alfaisal</a:t>
            </a:r>
            <a:r>
              <a:rPr lang="en-US" sz="3200" i="1" dirty="0">
                <a:solidFill>
                  <a:schemeClr val="accent3">
                    <a:lumMod val="50000"/>
                  </a:schemeClr>
                </a:solidFill>
              </a:rPr>
              <a:t> University, Saudi Arabia</a:t>
            </a:r>
          </a:p>
          <a:p>
            <a:pPr marL="609585" indent="-609585" algn="l">
              <a:buFont typeface="Arial" panose="020B0604020202020204" pitchFamily="34" charset="0"/>
              <a:buChar char="•"/>
            </a:pPr>
            <a:r>
              <a:rPr lang="en-US" sz="3200" dirty="0">
                <a:solidFill>
                  <a:schemeClr val="accent3">
                    <a:lumMod val="50000"/>
                  </a:schemeClr>
                </a:solidFill>
              </a:rPr>
              <a:t>Senior Lecturer &amp; Head of ICT Department,                       </a:t>
            </a:r>
            <a:r>
              <a:rPr lang="en-US" sz="3200" i="1" dirty="0">
                <a:solidFill>
                  <a:schemeClr val="accent3">
                    <a:lumMod val="50000"/>
                  </a:schemeClr>
                </a:solidFill>
              </a:rPr>
              <a:t>Applied Engineering College, Saudi Arabia</a:t>
            </a:r>
          </a:p>
        </p:txBody>
      </p:sp>
      <p:sp>
        <p:nvSpPr>
          <p:cNvPr id="5" name="TextBox 4">
            <a:extLst>
              <a:ext uri="{FF2B5EF4-FFF2-40B4-BE49-F238E27FC236}">
                <a16:creationId xmlns:a16="http://schemas.microsoft.com/office/drawing/2014/main" id="{14CAE431-C86F-47B4-983E-1E506D03631F}"/>
              </a:ext>
            </a:extLst>
          </p:cNvPr>
          <p:cNvSpPr txBox="1"/>
          <p:nvPr/>
        </p:nvSpPr>
        <p:spPr>
          <a:xfrm>
            <a:off x="2679111" y="1079389"/>
            <a:ext cx="6617777" cy="1077218"/>
          </a:xfrm>
          <a:prstGeom prst="rect">
            <a:avLst/>
          </a:prstGeom>
          <a:noFill/>
        </p:spPr>
        <p:txBody>
          <a:bodyPr wrap="square" rtlCol="0">
            <a:spAutoFit/>
          </a:bodyPr>
          <a:lstStyle/>
          <a:p>
            <a:pPr algn="r"/>
            <a:r>
              <a:rPr lang="en-US" altLang="ko-KR" sz="3200" i="1" dirty="0">
                <a:solidFill>
                  <a:schemeClr val="accent3">
                    <a:lumMod val="50000"/>
                  </a:schemeClr>
                </a:solidFill>
                <a:cs typeface="Arial" pitchFamily="34" charset="0"/>
              </a:rPr>
              <a:t>Ph.D. in Network Control &amp; Security for the Internet of Things</a:t>
            </a:r>
          </a:p>
        </p:txBody>
      </p:sp>
      <p:pic>
        <p:nvPicPr>
          <p:cNvPr id="6" name="Picture 5">
            <a:extLst>
              <a:ext uri="{FF2B5EF4-FFF2-40B4-BE49-F238E27FC236}">
                <a16:creationId xmlns:a16="http://schemas.microsoft.com/office/drawing/2014/main" id="{1325DDB0-D6C8-4DCC-B0AC-0E10DD2C1A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526" y="116907"/>
            <a:ext cx="2727813" cy="3072341"/>
          </a:xfrm>
          <a:prstGeom prst="rect">
            <a:avLst/>
          </a:prstGeom>
        </p:spPr>
      </p:pic>
      <p:sp>
        <p:nvSpPr>
          <p:cNvPr id="3" name="Text Placeholder 3">
            <a:extLst>
              <a:ext uri="{FF2B5EF4-FFF2-40B4-BE49-F238E27FC236}">
                <a16:creationId xmlns:a16="http://schemas.microsoft.com/office/drawing/2014/main" id="{A2B9ACF6-4E8E-5DEA-D54C-8309E23094C3}"/>
              </a:ext>
            </a:extLst>
          </p:cNvPr>
          <p:cNvSpPr txBox="1">
            <a:spLocks/>
          </p:cNvSpPr>
          <p:nvPr/>
        </p:nvSpPr>
        <p:spPr>
          <a:xfrm>
            <a:off x="383365" y="3286240"/>
            <a:ext cx="11425269" cy="1275037"/>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3"/>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3200" i="1" dirty="0">
                <a:solidFill>
                  <a:schemeClr val="accent3">
                    <a:lumMod val="50000"/>
                  </a:schemeClr>
                </a:solidFill>
                <a:effectLst>
                  <a:outerShdw blurRad="38100" dist="38100" dir="2700000" algn="tl">
                    <a:srgbClr val="000000">
                      <a:alpha val="43137"/>
                    </a:srgbClr>
                  </a:outerShdw>
                </a:effectLst>
              </a:rPr>
              <a:t>R&amp;D Department Deputy Manager</a:t>
            </a:r>
          </a:p>
          <a:p>
            <a:pPr algn="r"/>
            <a:r>
              <a:rPr lang="en-US" sz="3200" i="1" dirty="0">
                <a:solidFill>
                  <a:schemeClr val="accent3">
                    <a:lumMod val="50000"/>
                  </a:schemeClr>
                </a:solidFill>
                <a:effectLst>
                  <a:outerShdw blurRad="38100" dist="38100" dir="2700000" algn="tl">
                    <a:srgbClr val="000000">
                      <a:alpha val="43137"/>
                    </a:srgbClr>
                  </a:outerShdw>
                </a:effectLst>
              </a:rPr>
              <a:t>SYSGO GmbH, Frankfurt, Germany</a:t>
            </a:r>
            <a:endParaRPr lang="en-US" sz="3200" dirty="0">
              <a:solidFill>
                <a:schemeClr val="accent3">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915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775D82-8CE1-4384-BAB4-DC774DA2C086}"/>
              </a:ext>
            </a:extLst>
          </p:cNvPr>
          <p:cNvPicPr>
            <a:picLocks noChangeAspect="1"/>
          </p:cNvPicPr>
          <p:nvPr/>
        </p:nvPicPr>
        <p:blipFill rotWithShape="1">
          <a:blip r:embed="rId2">
            <a:extLst>
              <a:ext uri="{28A0092B-C50C-407E-A947-70E740481C1C}">
                <a14:useLocalDpi xmlns:a14="http://schemas.microsoft.com/office/drawing/2010/main" val="0"/>
              </a:ext>
            </a:extLst>
          </a:blip>
          <a:srcRect l="2809" t="7144" r="4224"/>
          <a:stretch/>
        </p:blipFill>
        <p:spPr>
          <a:xfrm>
            <a:off x="2726911" y="502665"/>
            <a:ext cx="9355024" cy="4020508"/>
          </a:xfrm>
          <a:prstGeom prst="rect">
            <a:avLst/>
          </a:prstGeom>
        </p:spPr>
      </p:pic>
      <p:sp>
        <p:nvSpPr>
          <p:cNvPr id="2" name="Title 1">
            <a:extLst>
              <a:ext uri="{FF2B5EF4-FFF2-40B4-BE49-F238E27FC236}">
                <a16:creationId xmlns:a16="http://schemas.microsoft.com/office/drawing/2014/main" id="{9D8B8026-BF3A-403F-808F-DEA3D0E4B21E}"/>
              </a:ext>
            </a:extLst>
          </p:cNvPr>
          <p:cNvSpPr>
            <a:spLocks noGrp="1"/>
          </p:cNvSpPr>
          <p:nvPr>
            <p:ph type="ctrTitle"/>
          </p:nvPr>
        </p:nvSpPr>
        <p:spPr/>
        <p:txBody>
          <a:bodyPr/>
          <a:lstStyle/>
          <a:p>
            <a:r>
              <a:rPr lang="en-US" dirty="0"/>
              <a:t>data Flow Distribution</a:t>
            </a:r>
            <a:endParaRPr lang="en-GB" dirty="0"/>
          </a:p>
        </p:txBody>
      </p:sp>
      <p:sp>
        <p:nvSpPr>
          <p:cNvPr id="3" name="Footer Placeholder 2">
            <a:extLst>
              <a:ext uri="{FF2B5EF4-FFF2-40B4-BE49-F238E27FC236}">
                <a16:creationId xmlns:a16="http://schemas.microsoft.com/office/drawing/2014/main" id="{F622C32D-628A-41ED-99DA-E27EA4FC4CB3}"/>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CF9B4FA0-99E0-499E-A973-E49837F3E38D}"/>
              </a:ext>
            </a:extLst>
          </p:cNvPr>
          <p:cNvSpPr>
            <a:spLocks noGrp="1"/>
          </p:cNvSpPr>
          <p:nvPr>
            <p:ph type="sldNum" sz="quarter" idx="4"/>
          </p:nvPr>
        </p:nvSpPr>
        <p:spPr/>
        <p:txBody>
          <a:bodyPr/>
          <a:lstStyle/>
          <a:p>
            <a:fld id="{F9FCB281-5979-4F37-9D32-953D0EC99A6B}" type="slidenum">
              <a:rPr lang="en-GB" smtClean="0"/>
              <a:pPr/>
              <a:t>20</a:t>
            </a:fld>
            <a:endParaRPr lang="en-GB" dirty="0"/>
          </a:p>
        </p:txBody>
      </p:sp>
      <p:sp>
        <p:nvSpPr>
          <p:cNvPr id="5" name="TextBox 4">
            <a:extLst>
              <a:ext uri="{FF2B5EF4-FFF2-40B4-BE49-F238E27FC236}">
                <a16:creationId xmlns:a16="http://schemas.microsoft.com/office/drawing/2014/main" id="{C204C6B2-649D-E7D9-59CD-292A59C42D61}"/>
              </a:ext>
            </a:extLst>
          </p:cNvPr>
          <p:cNvSpPr txBox="1"/>
          <p:nvPr/>
        </p:nvSpPr>
        <p:spPr>
          <a:xfrm>
            <a:off x="424290" y="3703114"/>
            <a:ext cx="10016067" cy="2677656"/>
          </a:xfrm>
          <a:prstGeom prst="rect">
            <a:avLst/>
          </a:prstGeom>
          <a:noFill/>
        </p:spPr>
        <p:txBody>
          <a:bodyPr wrap="square" rtlCol="0">
            <a:spAutoFit/>
          </a:bodyPr>
          <a:lstStyle/>
          <a:p>
            <a:r>
              <a:rPr lang="en-US" sz="2800" b="1" dirty="0"/>
              <a:t>Open Research Questions:</a:t>
            </a:r>
          </a:p>
          <a:p>
            <a:pPr marL="285750" indent="-285750">
              <a:buFont typeface="Arial" panose="020B0604020202020204" pitchFamily="34" charset="0"/>
              <a:buChar char="•"/>
            </a:pPr>
            <a:r>
              <a:rPr lang="en-US" sz="2800" dirty="0"/>
              <a:t>How to implement Voting:</a:t>
            </a:r>
          </a:p>
          <a:p>
            <a:pPr marL="285750" indent="-285750">
              <a:buFont typeface="Arial" panose="020B0604020202020204" pitchFamily="34" charset="0"/>
              <a:buChar char="•"/>
            </a:pPr>
            <a:r>
              <a:rPr lang="en-US" sz="2800" dirty="0"/>
              <a:t>How to implement Replicas:</a:t>
            </a:r>
          </a:p>
          <a:p>
            <a:pPr marL="742950" lvl="1" indent="-285750">
              <a:buFont typeface="Arial" panose="020B0604020202020204" pitchFamily="34" charset="0"/>
              <a:buChar char="•"/>
            </a:pPr>
            <a:r>
              <a:rPr lang="en-US" sz="2800" dirty="0"/>
              <a:t>Is there a need for the replica of the replicas before voting (HW)?</a:t>
            </a:r>
          </a:p>
          <a:p>
            <a:pPr marL="742950" lvl="1" indent="-285750">
              <a:buFont typeface="Arial" panose="020B0604020202020204" pitchFamily="34" charset="0"/>
              <a:buChar char="•"/>
            </a:pPr>
            <a:r>
              <a:rPr lang="en-US" sz="2800" dirty="0"/>
              <a:t>What about replicating the voters?</a:t>
            </a:r>
          </a:p>
        </p:txBody>
      </p:sp>
    </p:spTree>
    <p:extLst>
      <p:ext uri="{BB962C8B-B14F-4D97-AF65-F5344CB8AC3E}">
        <p14:creationId xmlns:p14="http://schemas.microsoft.com/office/powerpoint/2010/main" val="352881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21</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1828829" y="2776708"/>
            <a:ext cx="8181546" cy="1369989"/>
          </a:xfrm>
        </p:spPr>
        <p:txBody>
          <a:bodyPr>
            <a:normAutofit/>
          </a:bodyPr>
          <a:lstStyle/>
          <a:p>
            <a:pPr marL="0" indent="0" algn="ctr">
              <a:buNone/>
            </a:pPr>
            <a:r>
              <a:rPr lang="en-US" sz="6600" b="1" dirty="0">
                <a:solidFill>
                  <a:schemeClr val="bg1">
                    <a:lumMod val="95000"/>
                  </a:schemeClr>
                </a:solidFill>
              </a:rPr>
              <a:t>IPCEI-CIS (</a:t>
            </a:r>
            <a:r>
              <a:rPr lang="en-US" sz="6600" b="1" dirty="0" err="1">
                <a:solidFill>
                  <a:schemeClr val="bg1">
                    <a:lumMod val="95000"/>
                  </a:schemeClr>
                </a:solidFill>
              </a:rPr>
              <a:t>Suzeck</a:t>
            </a:r>
            <a:r>
              <a:rPr lang="en-US" sz="6600" b="1" dirty="0">
                <a:solidFill>
                  <a:schemeClr val="bg1">
                    <a:lumMod val="95000"/>
                  </a:schemeClr>
                </a:solidFill>
              </a:rPr>
              <a:t>)</a:t>
            </a:r>
          </a:p>
        </p:txBody>
      </p:sp>
    </p:spTree>
    <p:extLst>
      <p:ext uri="{BB962C8B-B14F-4D97-AF65-F5344CB8AC3E}">
        <p14:creationId xmlns:p14="http://schemas.microsoft.com/office/powerpoint/2010/main" val="3092264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28E7-5540-4357-BC96-0FE542FA9CB2}"/>
              </a:ext>
            </a:extLst>
          </p:cNvPr>
          <p:cNvSpPr>
            <a:spLocks noGrp="1"/>
          </p:cNvSpPr>
          <p:nvPr>
            <p:ph type="ctrTitle"/>
          </p:nvPr>
        </p:nvSpPr>
        <p:spPr/>
        <p:txBody>
          <a:bodyPr/>
          <a:lstStyle/>
          <a:p>
            <a:r>
              <a:rPr lang="en-GB" dirty="0"/>
              <a:t>Non-Safety critical vs safe communication</a:t>
            </a:r>
          </a:p>
        </p:txBody>
      </p:sp>
      <p:sp>
        <p:nvSpPr>
          <p:cNvPr id="3" name="Footer Placeholder 2">
            <a:extLst>
              <a:ext uri="{FF2B5EF4-FFF2-40B4-BE49-F238E27FC236}">
                <a16:creationId xmlns:a16="http://schemas.microsoft.com/office/drawing/2014/main" id="{F7B6FCDE-1FAD-45F7-ACBA-F3EDE0C54E46}"/>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D49A0D0C-B7F7-4FF9-8908-E1C688B3D0D0}"/>
              </a:ext>
            </a:extLst>
          </p:cNvPr>
          <p:cNvSpPr>
            <a:spLocks noGrp="1"/>
          </p:cNvSpPr>
          <p:nvPr>
            <p:ph type="sldNum" sz="quarter" idx="4"/>
          </p:nvPr>
        </p:nvSpPr>
        <p:spPr/>
        <p:txBody>
          <a:bodyPr/>
          <a:lstStyle/>
          <a:p>
            <a:fld id="{F9FCB281-5979-4F37-9D32-953D0EC99A6B}" type="slidenum">
              <a:rPr lang="en-GB" smtClean="0"/>
              <a:pPr/>
              <a:t>22</a:t>
            </a:fld>
            <a:endParaRPr lang="en-GB" dirty="0"/>
          </a:p>
        </p:txBody>
      </p:sp>
      <p:sp>
        <p:nvSpPr>
          <p:cNvPr id="5" name="Text Placeholder 4">
            <a:extLst>
              <a:ext uri="{FF2B5EF4-FFF2-40B4-BE49-F238E27FC236}">
                <a16:creationId xmlns:a16="http://schemas.microsoft.com/office/drawing/2014/main" id="{76288391-E152-46D2-ADFC-FE7B1C14737F}"/>
              </a:ext>
            </a:extLst>
          </p:cNvPr>
          <p:cNvSpPr>
            <a:spLocks noGrp="1"/>
          </p:cNvSpPr>
          <p:nvPr>
            <p:ph type="body" sz="quarter" idx="10"/>
          </p:nvPr>
        </p:nvSpPr>
        <p:spPr>
          <a:xfrm>
            <a:off x="398744" y="1629674"/>
            <a:ext cx="4380369" cy="1178390"/>
          </a:xfrm>
        </p:spPr>
        <p:txBody>
          <a:bodyPr/>
          <a:lstStyle/>
          <a:p>
            <a:pPr marL="0" indent="0">
              <a:buNone/>
            </a:pPr>
            <a:r>
              <a:rPr lang="en-US" dirty="0"/>
              <a:t>Non safety-critical implementation (including open-source reference implementation)</a:t>
            </a:r>
            <a:endParaRPr lang="en-GB" dirty="0"/>
          </a:p>
        </p:txBody>
      </p:sp>
      <p:sp>
        <p:nvSpPr>
          <p:cNvPr id="6" name="Rectangle 5">
            <a:extLst>
              <a:ext uri="{FF2B5EF4-FFF2-40B4-BE49-F238E27FC236}">
                <a16:creationId xmlns:a16="http://schemas.microsoft.com/office/drawing/2014/main" id="{E6E96AEF-006F-48D4-B499-50CC80C66883}"/>
              </a:ext>
            </a:extLst>
          </p:cNvPr>
          <p:cNvSpPr/>
          <p:nvPr/>
        </p:nvSpPr>
        <p:spPr>
          <a:xfrm>
            <a:off x="804899" y="3185020"/>
            <a:ext cx="1308688" cy="9361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11" tIns="45703" rIns="91411" bIns="45703" rtlCol="0" anchor="ctr"/>
          <a:lstStyle/>
          <a:p>
            <a:pPr algn="ctr"/>
            <a:r>
              <a:rPr lang="en-US" dirty="0"/>
              <a:t>Container 1</a:t>
            </a:r>
          </a:p>
          <a:p>
            <a:pPr algn="ctr"/>
            <a:endParaRPr lang="en-US" dirty="0"/>
          </a:p>
        </p:txBody>
      </p:sp>
      <p:sp>
        <p:nvSpPr>
          <p:cNvPr id="7" name="Rectangle 6">
            <a:extLst>
              <a:ext uri="{FF2B5EF4-FFF2-40B4-BE49-F238E27FC236}">
                <a16:creationId xmlns:a16="http://schemas.microsoft.com/office/drawing/2014/main" id="{A42BEDE9-6DC8-4834-BE56-D16A8E953339}"/>
              </a:ext>
            </a:extLst>
          </p:cNvPr>
          <p:cNvSpPr/>
          <p:nvPr/>
        </p:nvSpPr>
        <p:spPr>
          <a:xfrm>
            <a:off x="520289" y="4843463"/>
            <a:ext cx="3591278" cy="4320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3" rIns="91411" bIns="45703" rtlCol="0" anchor="ctr"/>
          <a:lstStyle/>
          <a:p>
            <a:pPr algn="ctr"/>
            <a:r>
              <a:rPr lang="en-US" dirty="0"/>
              <a:t>Linux + Docker</a:t>
            </a:r>
            <a:endParaRPr lang="de-DE" dirty="0"/>
          </a:p>
        </p:txBody>
      </p:sp>
      <p:sp>
        <p:nvSpPr>
          <p:cNvPr id="8" name="Rectangle 7">
            <a:extLst>
              <a:ext uri="{FF2B5EF4-FFF2-40B4-BE49-F238E27FC236}">
                <a16:creationId xmlns:a16="http://schemas.microsoft.com/office/drawing/2014/main" id="{3810DB1E-58A4-4D1A-87C8-3D32D39778E1}"/>
              </a:ext>
            </a:extLst>
          </p:cNvPr>
          <p:cNvSpPr/>
          <p:nvPr/>
        </p:nvSpPr>
        <p:spPr>
          <a:xfrm>
            <a:off x="2255321" y="3185020"/>
            <a:ext cx="144018" cy="165276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3" rIns="91411" bIns="45703" rtlCol="0" anchor="ctr"/>
          <a:lstStyle/>
          <a:p>
            <a:pPr algn="ctr"/>
            <a:endParaRPr lang="de-DE"/>
          </a:p>
        </p:txBody>
      </p:sp>
      <p:sp>
        <p:nvSpPr>
          <p:cNvPr id="9" name="Rectangle 9">
            <a:extLst>
              <a:ext uri="{FF2B5EF4-FFF2-40B4-BE49-F238E27FC236}">
                <a16:creationId xmlns:a16="http://schemas.microsoft.com/office/drawing/2014/main" id="{89CF2FED-C5AD-400F-8792-BF158F8724BA}"/>
              </a:ext>
            </a:extLst>
          </p:cNvPr>
          <p:cNvSpPr/>
          <p:nvPr/>
        </p:nvSpPr>
        <p:spPr>
          <a:xfrm>
            <a:off x="520289" y="3185020"/>
            <a:ext cx="144018" cy="165276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3" rIns="91411" bIns="45703" rtlCol="0" anchor="ctr"/>
          <a:lstStyle/>
          <a:p>
            <a:pPr algn="ctr"/>
            <a:endParaRPr lang="de-DE"/>
          </a:p>
        </p:txBody>
      </p:sp>
      <p:sp>
        <p:nvSpPr>
          <p:cNvPr id="10" name="Rectangle 9">
            <a:extLst>
              <a:ext uri="{FF2B5EF4-FFF2-40B4-BE49-F238E27FC236}">
                <a16:creationId xmlns:a16="http://schemas.microsoft.com/office/drawing/2014/main" id="{29D2D677-1CE4-4847-8DF4-EB92F6F15DF3}"/>
              </a:ext>
            </a:extLst>
          </p:cNvPr>
          <p:cNvSpPr/>
          <p:nvPr/>
        </p:nvSpPr>
        <p:spPr>
          <a:xfrm>
            <a:off x="3967549" y="3185020"/>
            <a:ext cx="144018" cy="165276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3" rIns="91411" bIns="45703" rtlCol="0" anchor="ctr"/>
          <a:lstStyle/>
          <a:p>
            <a:pPr algn="ctr"/>
            <a:endParaRPr lang="de-DE"/>
          </a:p>
        </p:txBody>
      </p:sp>
      <p:sp>
        <p:nvSpPr>
          <p:cNvPr id="11" name="Rectangle 3">
            <a:extLst>
              <a:ext uri="{FF2B5EF4-FFF2-40B4-BE49-F238E27FC236}">
                <a16:creationId xmlns:a16="http://schemas.microsoft.com/office/drawing/2014/main" id="{1727717A-84B8-4FA8-A877-84889EEFC7DE}"/>
              </a:ext>
            </a:extLst>
          </p:cNvPr>
          <p:cNvSpPr/>
          <p:nvPr/>
        </p:nvSpPr>
        <p:spPr>
          <a:xfrm>
            <a:off x="2541073" y="3185020"/>
            <a:ext cx="1284744" cy="8488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11" tIns="45703" rIns="91411" bIns="45703" rtlCol="0" anchor="ctr"/>
          <a:lstStyle/>
          <a:p>
            <a:pPr algn="ctr"/>
            <a:r>
              <a:rPr lang="en-US" dirty="0"/>
              <a:t>Container 2</a:t>
            </a:r>
          </a:p>
          <a:p>
            <a:pPr algn="ctr"/>
            <a:endParaRPr lang="en-US" dirty="0"/>
          </a:p>
        </p:txBody>
      </p:sp>
      <p:sp>
        <p:nvSpPr>
          <p:cNvPr id="12" name="Rectangle 11">
            <a:extLst>
              <a:ext uri="{FF2B5EF4-FFF2-40B4-BE49-F238E27FC236}">
                <a16:creationId xmlns:a16="http://schemas.microsoft.com/office/drawing/2014/main" id="{D008C175-4E8C-495A-8547-589E1CAD9285}"/>
              </a:ext>
            </a:extLst>
          </p:cNvPr>
          <p:cNvSpPr/>
          <p:nvPr/>
        </p:nvSpPr>
        <p:spPr>
          <a:xfrm>
            <a:off x="804899" y="4227785"/>
            <a:ext cx="1308688" cy="476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OCORA PI library</a:t>
            </a:r>
            <a:endParaRPr lang="en-GB" dirty="0"/>
          </a:p>
        </p:txBody>
      </p:sp>
      <p:sp>
        <p:nvSpPr>
          <p:cNvPr id="19" name="Rectangle 18">
            <a:extLst>
              <a:ext uri="{FF2B5EF4-FFF2-40B4-BE49-F238E27FC236}">
                <a16:creationId xmlns:a16="http://schemas.microsoft.com/office/drawing/2014/main" id="{C3D0D3AC-BEC6-4F8C-AFCC-058389E8310F}"/>
              </a:ext>
            </a:extLst>
          </p:cNvPr>
          <p:cNvSpPr/>
          <p:nvPr/>
        </p:nvSpPr>
        <p:spPr>
          <a:xfrm>
            <a:off x="2527482" y="4204695"/>
            <a:ext cx="1308688" cy="476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OCORA PI library</a:t>
            </a:r>
            <a:endParaRPr lang="en-GB" dirty="0"/>
          </a:p>
        </p:txBody>
      </p:sp>
      <p:pic>
        <p:nvPicPr>
          <p:cNvPr id="14" name="Picture 13">
            <a:extLst>
              <a:ext uri="{FF2B5EF4-FFF2-40B4-BE49-F238E27FC236}">
                <a16:creationId xmlns:a16="http://schemas.microsoft.com/office/drawing/2014/main" id="{2CFAC207-21CF-8C26-01A9-97FCCBA17C60}"/>
              </a:ext>
            </a:extLst>
          </p:cNvPr>
          <p:cNvPicPr>
            <a:picLocks noChangeAspect="1"/>
          </p:cNvPicPr>
          <p:nvPr/>
        </p:nvPicPr>
        <p:blipFill rotWithShape="1">
          <a:blip r:embed="rId2"/>
          <a:srcRect l="20181" t="1036" r="21961" b="6907"/>
          <a:stretch/>
        </p:blipFill>
        <p:spPr>
          <a:xfrm>
            <a:off x="6253567" y="2218869"/>
            <a:ext cx="4866467" cy="4300781"/>
          </a:xfrm>
          <a:prstGeom prst="rect">
            <a:avLst/>
          </a:prstGeom>
        </p:spPr>
      </p:pic>
      <p:sp>
        <p:nvSpPr>
          <p:cNvPr id="15" name="TextBox 14">
            <a:extLst>
              <a:ext uri="{FF2B5EF4-FFF2-40B4-BE49-F238E27FC236}">
                <a16:creationId xmlns:a16="http://schemas.microsoft.com/office/drawing/2014/main" id="{8CA3F7AE-7064-334A-732D-9728B44B5F7E}"/>
              </a:ext>
            </a:extLst>
          </p:cNvPr>
          <p:cNvSpPr txBox="1"/>
          <p:nvPr/>
        </p:nvSpPr>
        <p:spPr>
          <a:xfrm>
            <a:off x="6362054" y="865156"/>
            <a:ext cx="4626245" cy="1166410"/>
          </a:xfrm>
          <a:prstGeom prst="rect">
            <a:avLst/>
          </a:prstGeom>
          <a:noFill/>
        </p:spPr>
        <p:txBody>
          <a:bodyPr wrap="square" rtlCol="0">
            <a:spAutoFit/>
          </a:bodyPr>
          <a:lstStyle/>
          <a:p>
            <a:pPr>
              <a:lnSpc>
                <a:spcPct val="120000"/>
              </a:lnSpc>
              <a:buClr>
                <a:srgbClr val="005598"/>
              </a:buClr>
            </a:pPr>
            <a:r>
              <a:rPr lang="en-US" sz="2000" dirty="0">
                <a:solidFill>
                  <a:schemeClr val="bg1">
                    <a:lumMod val="50000"/>
                  </a:schemeClr>
                </a:solidFill>
                <a:latin typeface="Arial" panose="020B0604020202020204" pitchFamily="34" charset="0"/>
                <a:cs typeface="Arial" panose="020B0604020202020204" pitchFamily="34" charset="0"/>
              </a:rPr>
              <a:t>Example of a safe communication architecture based on DDS/OPC UA and Separation Kernel</a:t>
            </a:r>
          </a:p>
        </p:txBody>
      </p:sp>
    </p:spTree>
    <p:extLst>
      <p:ext uri="{BB962C8B-B14F-4D97-AF65-F5344CB8AC3E}">
        <p14:creationId xmlns:p14="http://schemas.microsoft.com/office/powerpoint/2010/main" val="190714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C9EC76-B170-E17A-5566-8F65F70961F6}"/>
              </a:ext>
            </a:extLst>
          </p:cNvPr>
          <p:cNvSpPr>
            <a:spLocks noGrp="1"/>
          </p:cNvSpPr>
          <p:nvPr>
            <p:ph type="ftr" sz="quarter" idx="3"/>
          </p:nvPr>
        </p:nvSpPr>
        <p:spPr/>
        <p:txBody>
          <a:bodyPr/>
          <a:lstStyle/>
          <a:p>
            <a:r>
              <a:rPr lang="en-GB"/>
              <a:t>PUBLIC or CONFIDENTIAL</a:t>
            </a:r>
            <a:endParaRPr lang="en-GB" dirty="0"/>
          </a:p>
        </p:txBody>
      </p:sp>
      <p:sp>
        <p:nvSpPr>
          <p:cNvPr id="5" name="Slide Number Placeholder 4">
            <a:extLst>
              <a:ext uri="{FF2B5EF4-FFF2-40B4-BE49-F238E27FC236}">
                <a16:creationId xmlns:a16="http://schemas.microsoft.com/office/drawing/2014/main" id="{2AE453E2-697A-05DC-6438-B9651BCE1D95}"/>
              </a:ext>
            </a:extLst>
          </p:cNvPr>
          <p:cNvSpPr>
            <a:spLocks noGrp="1"/>
          </p:cNvSpPr>
          <p:nvPr>
            <p:ph type="sldNum" sz="quarter" idx="4"/>
          </p:nvPr>
        </p:nvSpPr>
        <p:spPr/>
        <p:txBody>
          <a:bodyPr/>
          <a:lstStyle/>
          <a:p>
            <a:fld id="{F9FCB281-5979-4F37-9D32-953D0EC99A6B}" type="slidenum">
              <a:rPr lang="en-GB" smtClean="0"/>
              <a:pPr/>
              <a:t>23</a:t>
            </a:fld>
            <a:endParaRPr lang="en-GB" dirty="0"/>
          </a:p>
        </p:txBody>
      </p:sp>
      <p:sp>
        <p:nvSpPr>
          <p:cNvPr id="12" name="Title 1">
            <a:extLst>
              <a:ext uri="{FF2B5EF4-FFF2-40B4-BE49-F238E27FC236}">
                <a16:creationId xmlns:a16="http://schemas.microsoft.com/office/drawing/2014/main" id="{D577E17D-B804-8142-B162-582FF9C1611E}"/>
              </a:ext>
            </a:extLst>
          </p:cNvPr>
          <p:cNvSpPr txBox="1">
            <a:spLocks/>
          </p:cNvSpPr>
          <p:nvPr/>
        </p:nvSpPr>
        <p:spPr>
          <a:xfrm>
            <a:off x="415580" y="284922"/>
            <a:ext cx="10521274" cy="928991"/>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lang="id-ID" sz="2800" b="1" i="0" kern="1200" cap="all" baseline="0">
                <a:solidFill>
                  <a:srgbClr val="005598"/>
                </a:solidFill>
                <a:latin typeface="+mj-lt"/>
                <a:ea typeface="+mj-ea"/>
                <a:cs typeface="Aharoni" panose="02010803020104030203" pitchFamily="2" charset="-79"/>
              </a:defRPr>
            </a:lvl1pPr>
          </a:lstStyle>
          <a:p>
            <a:r>
              <a:rPr lang="de-DE" sz="3300" dirty="0"/>
              <a:t>SuzECK</a:t>
            </a:r>
            <a:r>
              <a:rPr lang="de-DE" dirty="0"/>
              <a:t> </a:t>
            </a:r>
          </a:p>
          <a:p>
            <a:r>
              <a:rPr lang="en-US" sz="1800" cap="none" dirty="0"/>
              <a:t>Secure, Safe, Authorized &amp; Certifiable Edge &amp; Cloud Key Components</a:t>
            </a:r>
            <a:br>
              <a:rPr lang="de-DE" dirty="0"/>
            </a:br>
            <a:endParaRPr lang="en-GB" sz="1100" dirty="0"/>
          </a:p>
        </p:txBody>
      </p:sp>
      <p:pic>
        <p:nvPicPr>
          <p:cNvPr id="2052" name="Picture 4">
            <a:extLst>
              <a:ext uri="{FF2B5EF4-FFF2-40B4-BE49-F238E27FC236}">
                <a16:creationId xmlns:a16="http://schemas.microsoft.com/office/drawing/2014/main" id="{3351F1B6-F813-2A39-B0D0-AAEE4897D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80" y="2355456"/>
            <a:ext cx="11267099" cy="294734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7AA5D57-715B-E325-8DA5-C5D79CF0EA6F}"/>
              </a:ext>
            </a:extLst>
          </p:cNvPr>
          <p:cNvSpPr txBox="1">
            <a:spLocks/>
          </p:cNvSpPr>
          <p:nvPr/>
        </p:nvSpPr>
        <p:spPr bwMode="auto">
          <a:xfrm>
            <a:off x="704528" y="1618483"/>
            <a:ext cx="7515451" cy="384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rtl="0" eaLnBrk="1" fontAlgn="base" hangingPunct="1">
              <a:spcBef>
                <a:spcPct val="0"/>
              </a:spcBef>
              <a:spcAft>
                <a:spcPct val="0"/>
              </a:spcAft>
              <a:defRPr sz="2275" b="1" i="0" baseline="0">
                <a:solidFill>
                  <a:srgbClr val="0D3B69"/>
                </a:solidFill>
                <a:latin typeface="+mj-lt"/>
                <a:ea typeface="+mj-ea"/>
                <a:cs typeface="+mj-cs"/>
              </a:defRPr>
            </a:lvl1pPr>
            <a:lvl2pPr algn="l" rtl="0" eaLnBrk="1" fontAlgn="base" hangingPunct="1">
              <a:spcBef>
                <a:spcPct val="0"/>
              </a:spcBef>
              <a:spcAft>
                <a:spcPct val="0"/>
              </a:spcAft>
              <a:defRPr sz="2800" b="1">
                <a:solidFill>
                  <a:srgbClr val="0D3B69"/>
                </a:solidFill>
                <a:latin typeface="Arial" charset="0"/>
              </a:defRPr>
            </a:lvl2pPr>
            <a:lvl3pPr algn="l" rtl="0" eaLnBrk="1" fontAlgn="base" hangingPunct="1">
              <a:spcBef>
                <a:spcPct val="0"/>
              </a:spcBef>
              <a:spcAft>
                <a:spcPct val="0"/>
              </a:spcAft>
              <a:defRPr sz="2800" b="1">
                <a:solidFill>
                  <a:srgbClr val="0D3B69"/>
                </a:solidFill>
                <a:latin typeface="Arial" charset="0"/>
              </a:defRPr>
            </a:lvl3pPr>
            <a:lvl4pPr algn="l" rtl="0" eaLnBrk="1" fontAlgn="base" hangingPunct="1">
              <a:spcBef>
                <a:spcPct val="0"/>
              </a:spcBef>
              <a:spcAft>
                <a:spcPct val="0"/>
              </a:spcAft>
              <a:defRPr sz="2800" b="1">
                <a:solidFill>
                  <a:srgbClr val="0D3B69"/>
                </a:solidFill>
                <a:latin typeface="Arial" charset="0"/>
              </a:defRPr>
            </a:lvl4pPr>
            <a:lvl5pPr algn="l" rtl="0" eaLnBrk="1" fontAlgn="base" hangingPunct="1">
              <a:spcBef>
                <a:spcPct val="0"/>
              </a:spcBef>
              <a:spcAft>
                <a:spcPct val="0"/>
              </a:spcAft>
              <a:defRPr sz="2800" b="1">
                <a:solidFill>
                  <a:srgbClr val="0D3B69"/>
                </a:solidFill>
                <a:latin typeface="Arial" charset="0"/>
              </a:defRPr>
            </a:lvl5pPr>
            <a:lvl6pPr marL="457130" algn="l" rtl="0" eaLnBrk="1" fontAlgn="base" hangingPunct="1">
              <a:spcBef>
                <a:spcPct val="0"/>
              </a:spcBef>
              <a:spcAft>
                <a:spcPct val="0"/>
              </a:spcAft>
              <a:defRPr sz="3200" b="1">
                <a:solidFill>
                  <a:schemeClr val="tx2"/>
                </a:solidFill>
                <a:latin typeface="Arial" charset="0"/>
              </a:defRPr>
            </a:lvl6pPr>
            <a:lvl7pPr marL="914262" algn="l" rtl="0" eaLnBrk="1" fontAlgn="base" hangingPunct="1">
              <a:spcBef>
                <a:spcPct val="0"/>
              </a:spcBef>
              <a:spcAft>
                <a:spcPct val="0"/>
              </a:spcAft>
              <a:defRPr sz="3200" b="1">
                <a:solidFill>
                  <a:schemeClr val="tx2"/>
                </a:solidFill>
                <a:latin typeface="Arial" charset="0"/>
              </a:defRPr>
            </a:lvl7pPr>
            <a:lvl8pPr marL="1371390" algn="l" rtl="0" eaLnBrk="1" fontAlgn="base" hangingPunct="1">
              <a:spcBef>
                <a:spcPct val="0"/>
              </a:spcBef>
              <a:spcAft>
                <a:spcPct val="0"/>
              </a:spcAft>
              <a:defRPr sz="3200" b="1">
                <a:solidFill>
                  <a:schemeClr val="tx2"/>
                </a:solidFill>
                <a:latin typeface="Arial" charset="0"/>
              </a:defRPr>
            </a:lvl8pPr>
            <a:lvl9pPr marL="1828520" algn="l" rtl="0" eaLnBrk="1" fontAlgn="base" hangingPunct="1">
              <a:spcBef>
                <a:spcPct val="0"/>
              </a:spcBef>
              <a:spcAft>
                <a:spcPct val="0"/>
              </a:spcAft>
              <a:defRPr sz="3200" b="1">
                <a:solidFill>
                  <a:schemeClr val="tx2"/>
                </a:solidFill>
                <a:latin typeface="Arial" charset="0"/>
              </a:defRPr>
            </a:lvl9pPr>
          </a:lstStyle>
          <a:p>
            <a:pPr marL="285750" indent="-285750">
              <a:buFont typeface="Wingdings" panose="05000000000000000000" pitchFamily="2" charset="2"/>
              <a:buChar char="§"/>
            </a:pPr>
            <a:r>
              <a:rPr lang="de-DE" sz="1800" b="0" dirty="0">
                <a:solidFill>
                  <a:schemeClr val="tx1">
                    <a:lumMod val="75000"/>
                  </a:schemeClr>
                </a:solidFill>
              </a:rPr>
              <a:t>Simplified</a:t>
            </a:r>
            <a:r>
              <a:rPr lang="de-DE" sz="1800" dirty="0">
                <a:solidFill>
                  <a:schemeClr val="tx1">
                    <a:lumMod val="75000"/>
                  </a:schemeClr>
                </a:solidFill>
              </a:rPr>
              <a:t> </a:t>
            </a:r>
            <a:r>
              <a:rPr lang="de-DE" sz="1800" b="0" dirty="0">
                <a:solidFill>
                  <a:schemeClr val="tx1">
                    <a:lumMod val="75000"/>
                  </a:schemeClr>
                </a:solidFill>
              </a:rPr>
              <a:t>Use-Case</a:t>
            </a:r>
            <a:endParaRPr lang="en-GB" sz="1800" b="0" kern="0" dirty="0">
              <a:solidFill>
                <a:schemeClr val="tx1">
                  <a:lumMod val="75000"/>
                </a:schemeClr>
              </a:solidFill>
            </a:endParaRPr>
          </a:p>
        </p:txBody>
      </p:sp>
    </p:spTree>
    <p:extLst>
      <p:ext uri="{BB962C8B-B14F-4D97-AF65-F5344CB8AC3E}">
        <p14:creationId xmlns:p14="http://schemas.microsoft.com/office/powerpoint/2010/main" val="488380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C9EC76-B170-E17A-5566-8F65F70961F6}"/>
              </a:ext>
            </a:extLst>
          </p:cNvPr>
          <p:cNvSpPr>
            <a:spLocks noGrp="1"/>
          </p:cNvSpPr>
          <p:nvPr>
            <p:ph type="ftr" sz="quarter" idx="3"/>
          </p:nvPr>
        </p:nvSpPr>
        <p:spPr/>
        <p:txBody>
          <a:bodyPr/>
          <a:lstStyle/>
          <a:p>
            <a:r>
              <a:rPr lang="en-GB"/>
              <a:t>PUBLIC or CONFIDENTIAL</a:t>
            </a:r>
            <a:endParaRPr lang="en-GB" dirty="0"/>
          </a:p>
        </p:txBody>
      </p:sp>
      <p:sp>
        <p:nvSpPr>
          <p:cNvPr id="5" name="Slide Number Placeholder 4">
            <a:extLst>
              <a:ext uri="{FF2B5EF4-FFF2-40B4-BE49-F238E27FC236}">
                <a16:creationId xmlns:a16="http://schemas.microsoft.com/office/drawing/2014/main" id="{2AE453E2-697A-05DC-6438-B9651BCE1D95}"/>
              </a:ext>
            </a:extLst>
          </p:cNvPr>
          <p:cNvSpPr>
            <a:spLocks noGrp="1"/>
          </p:cNvSpPr>
          <p:nvPr>
            <p:ph type="sldNum" sz="quarter" idx="4"/>
          </p:nvPr>
        </p:nvSpPr>
        <p:spPr/>
        <p:txBody>
          <a:bodyPr/>
          <a:lstStyle/>
          <a:p>
            <a:fld id="{F9FCB281-5979-4F37-9D32-953D0EC99A6B}" type="slidenum">
              <a:rPr lang="en-GB" smtClean="0"/>
              <a:pPr/>
              <a:t>24</a:t>
            </a:fld>
            <a:endParaRPr lang="en-GB" dirty="0"/>
          </a:p>
        </p:txBody>
      </p:sp>
      <p:sp>
        <p:nvSpPr>
          <p:cNvPr id="12" name="Title 1">
            <a:extLst>
              <a:ext uri="{FF2B5EF4-FFF2-40B4-BE49-F238E27FC236}">
                <a16:creationId xmlns:a16="http://schemas.microsoft.com/office/drawing/2014/main" id="{D577E17D-B804-8142-B162-582FF9C1611E}"/>
              </a:ext>
            </a:extLst>
          </p:cNvPr>
          <p:cNvSpPr txBox="1">
            <a:spLocks/>
          </p:cNvSpPr>
          <p:nvPr/>
        </p:nvSpPr>
        <p:spPr>
          <a:xfrm>
            <a:off x="415580" y="284922"/>
            <a:ext cx="10521274" cy="928991"/>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lang="id-ID" sz="2800" b="1" i="0" kern="1200" cap="all" baseline="0">
                <a:solidFill>
                  <a:srgbClr val="005598"/>
                </a:solidFill>
                <a:latin typeface="+mj-lt"/>
                <a:ea typeface="+mj-ea"/>
                <a:cs typeface="Aharoni" panose="02010803020104030203" pitchFamily="2" charset="-79"/>
              </a:defRPr>
            </a:lvl1pPr>
          </a:lstStyle>
          <a:p>
            <a:r>
              <a:rPr lang="de-DE" sz="3300" dirty="0"/>
              <a:t>SuzECK</a:t>
            </a:r>
            <a:r>
              <a:rPr lang="de-DE" dirty="0"/>
              <a:t> </a:t>
            </a:r>
          </a:p>
          <a:p>
            <a:r>
              <a:rPr lang="en-US" sz="1800" cap="none" dirty="0"/>
              <a:t>Secure, Safe, Authorized &amp; Certifiable Edge &amp; Cloud Key Components</a:t>
            </a:r>
            <a:br>
              <a:rPr lang="de-DE" dirty="0"/>
            </a:br>
            <a:endParaRPr lang="en-GB" sz="1100" dirty="0"/>
          </a:p>
        </p:txBody>
      </p:sp>
      <p:pic>
        <p:nvPicPr>
          <p:cNvPr id="4098" name="Picture 2">
            <a:extLst>
              <a:ext uri="{FF2B5EF4-FFF2-40B4-BE49-F238E27FC236}">
                <a16:creationId xmlns:a16="http://schemas.microsoft.com/office/drawing/2014/main" id="{CB0F5925-05DB-F6ED-612E-4A88ED253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52" y="1733422"/>
            <a:ext cx="11650176" cy="423077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351E26A-92F6-33BC-F967-D09663529D63}"/>
              </a:ext>
            </a:extLst>
          </p:cNvPr>
          <p:cNvSpPr txBox="1">
            <a:spLocks/>
          </p:cNvSpPr>
          <p:nvPr/>
        </p:nvSpPr>
        <p:spPr bwMode="auto">
          <a:xfrm>
            <a:off x="704528" y="1618483"/>
            <a:ext cx="7515451" cy="384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rtl="0" eaLnBrk="1" fontAlgn="base" hangingPunct="1">
              <a:spcBef>
                <a:spcPct val="0"/>
              </a:spcBef>
              <a:spcAft>
                <a:spcPct val="0"/>
              </a:spcAft>
              <a:defRPr sz="2275" b="1" i="0" baseline="0">
                <a:solidFill>
                  <a:srgbClr val="0D3B69"/>
                </a:solidFill>
                <a:latin typeface="+mj-lt"/>
                <a:ea typeface="+mj-ea"/>
                <a:cs typeface="+mj-cs"/>
              </a:defRPr>
            </a:lvl1pPr>
            <a:lvl2pPr algn="l" rtl="0" eaLnBrk="1" fontAlgn="base" hangingPunct="1">
              <a:spcBef>
                <a:spcPct val="0"/>
              </a:spcBef>
              <a:spcAft>
                <a:spcPct val="0"/>
              </a:spcAft>
              <a:defRPr sz="2800" b="1">
                <a:solidFill>
                  <a:srgbClr val="0D3B69"/>
                </a:solidFill>
                <a:latin typeface="Arial" charset="0"/>
              </a:defRPr>
            </a:lvl2pPr>
            <a:lvl3pPr algn="l" rtl="0" eaLnBrk="1" fontAlgn="base" hangingPunct="1">
              <a:spcBef>
                <a:spcPct val="0"/>
              </a:spcBef>
              <a:spcAft>
                <a:spcPct val="0"/>
              </a:spcAft>
              <a:defRPr sz="2800" b="1">
                <a:solidFill>
                  <a:srgbClr val="0D3B69"/>
                </a:solidFill>
                <a:latin typeface="Arial" charset="0"/>
              </a:defRPr>
            </a:lvl3pPr>
            <a:lvl4pPr algn="l" rtl="0" eaLnBrk="1" fontAlgn="base" hangingPunct="1">
              <a:spcBef>
                <a:spcPct val="0"/>
              </a:spcBef>
              <a:spcAft>
                <a:spcPct val="0"/>
              </a:spcAft>
              <a:defRPr sz="2800" b="1">
                <a:solidFill>
                  <a:srgbClr val="0D3B69"/>
                </a:solidFill>
                <a:latin typeface="Arial" charset="0"/>
              </a:defRPr>
            </a:lvl4pPr>
            <a:lvl5pPr algn="l" rtl="0" eaLnBrk="1" fontAlgn="base" hangingPunct="1">
              <a:spcBef>
                <a:spcPct val="0"/>
              </a:spcBef>
              <a:spcAft>
                <a:spcPct val="0"/>
              </a:spcAft>
              <a:defRPr sz="2800" b="1">
                <a:solidFill>
                  <a:srgbClr val="0D3B69"/>
                </a:solidFill>
                <a:latin typeface="Arial" charset="0"/>
              </a:defRPr>
            </a:lvl5pPr>
            <a:lvl6pPr marL="457130" algn="l" rtl="0" eaLnBrk="1" fontAlgn="base" hangingPunct="1">
              <a:spcBef>
                <a:spcPct val="0"/>
              </a:spcBef>
              <a:spcAft>
                <a:spcPct val="0"/>
              </a:spcAft>
              <a:defRPr sz="3200" b="1">
                <a:solidFill>
                  <a:schemeClr val="tx2"/>
                </a:solidFill>
                <a:latin typeface="Arial" charset="0"/>
              </a:defRPr>
            </a:lvl6pPr>
            <a:lvl7pPr marL="914262" algn="l" rtl="0" eaLnBrk="1" fontAlgn="base" hangingPunct="1">
              <a:spcBef>
                <a:spcPct val="0"/>
              </a:spcBef>
              <a:spcAft>
                <a:spcPct val="0"/>
              </a:spcAft>
              <a:defRPr sz="3200" b="1">
                <a:solidFill>
                  <a:schemeClr val="tx2"/>
                </a:solidFill>
                <a:latin typeface="Arial" charset="0"/>
              </a:defRPr>
            </a:lvl7pPr>
            <a:lvl8pPr marL="1371390" algn="l" rtl="0" eaLnBrk="1" fontAlgn="base" hangingPunct="1">
              <a:spcBef>
                <a:spcPct val="0"/>
              </a:spcBef>
              <a:spcAft>
                <a:spcPct val="0"/>
              </a:spcAft>
              <a:defRPr sz="3200" b="1">
                <a:solidFill>
                  <a:schemeClr val="tx2"/>
                </a:solidFill>
                <a:latin typeface="Arial" charset="0"/>
              </a:defRPr>
            </a:lvl8pPr>
            <a:lvl9pPr marL="1828520" algn="l" rtl="0" eaLnBrk="1" fontAlgn="base" hangingPunct="1">
              <a:spcBef>
                <a:spcPct val="0"/>
              </a:spcBef>
              <a:spcAft>
                <a:spcPct val="0"/>
              </a:spcAft>
              <a:defRPr sz="3200" b="1">
                <a:solidFill>
                  <a:schemeClr val="tx2"/>
                </a:solidFill>
                <a:latin typeface="Arial" charset="0"/>
              </a:defRPr>
            </a:lvl9pPr>
          </a:lstStyle>
          <a:p>
            <a:pPr marL="285750" indent="-285750">
              <a:buFont typeface="Wingdings" panose="05000000000000000000" pitchFamily="2" charset="2"/>
              <a:buChar char="§"/>
            </a:pPr>
            <a:r>
              <a:rPr lang="de-DE" sz="1800" b="0" dirty="0">
                <a:solidFill>
                  <a:schemeClr val="tx1">
                    <a:lumMod val="75000"/>
                  </a:schemeClr>
                </a:solidFill>
              </a:rPr>
              <a:t>Software Stacks for Functional Application</a:t>
            </a:r>
            <a:endParaRPr lang="en-GB" sz="1800" b="0" kern="0" dirty="0">
              <a:solidFill>
                <a:schemeClr val="tx1">
                  <a:lumMod val="75000"/>
                </a:schemeClr>
              </a:solidFill>
            </a:endParaRPr>
          </a:p>
        </p:txBody>
      </p:sp>
      <p:sp>
        <p:nvSpPr>
          <p:cNvPr id="3" name="TextBox 2">
            <a:extLst>
              <a:ext uri="{FF2B5EF4-FFF2-40B4-BE49-F238E27FC236}">
                <a16:creationId xmlns:a16="http://schemas.microsoft.com/office/drawing/2014/main" id="{401F7233-C965-56BD-866F-E56A69B63290}"/>
              </a:ext>
            </a:extLst>
          </p:cNvPr>
          <p:cNvSpPr txBox="1"/>
          <p:nvPr/>
        </p:nvSpPr>
        <p:spPr>
          <a:xfrm>
            <a:off x="6899564" y="4716132"/>
            <a:ext cx="1970116" cy="307777"/>
          </a:xfrm>
          <a:prstGeom prst="rect">
            <a:avLst/>
          </a:prstGeom>
          <a:solidFill>
            <a:schemeClr val="bg1"/>
          </a:solidFill>
          <a:ln w="19050">
            <a:solidFill>
              <a:srgbClr val="FF0000"/>
            </a:solidFill>
          </a:ln>
        </p:spPr>
        <p:txBody>
          <a:bodyPr wrap="square" rtlCol="0">
            <a:spAutoFit/>
          </a:bodyPr>
          <a:lstStyle/>
          <a:p>
            <a:pPr algn="ctr"/>
            <a:r>
              <a:rPr lang="de-DE" sz="1400" b="1" dirty="0">
                <a:solidFill>
                  <a:srgbClr val="FF0000"/>
                </a:solidFill>
              </a:rPr>
              <a:t>Container</a:t>
            </a:r>
            <a:endParaRPr lang="en-US" sz="1400" b="1" dirty="0">
              <a:solidFill>
                <a:srgbClr val="FF0000"/>
              </a:solidFill>
            </a:endParaRPr>
          </a:p>
        </p:txBody>
      </p:sp>
    </p:spTree>
    <p:extLst>
      <p:ext uri="{BB962C8B-B14F-4D97-AF65-F5344CB8AC3E}">
        <p14:creationId xmlns:p14="http://schemas.microsoft.com/office/powerpoint/2010/main" val="1018036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C9EC76-B170-E17A-5566-8F65F70961F6}"/>
              </a:ext>
            </a:extLst>
          </p:cNvPr>
          <p:cNvSpPr>
            <a:spLocks noGrp="1"/>
          </p:cNvSpPr>
          <p:nvPr>
            <p:ph type="ftr" sz="quarter" idx="3"/>
          </p:nvPr>
        </p:nvSpPr>
        <p:spPr/>
        <p:txBody>
          <a:bodyPr/>
          <a:lstStyle/>
          <a:p>
            <a:r>
              <a:rPr lang="en-GB"/>
              <a:t>PUBLIC or CONFIDENTIAL</a:t>
            </a:r>
            <a:endParaRPr lang="en-GB" dirty="0"/>
          </a:p>
        </p:txBody>
      </p:sp>
      <p:sp>
        <p:nvSpPr>
          <p:cNvPr id="5" name="Slide Number Placeholder 4">
            <a:extLst>
              <a:ext uri="{FF2B5EF4-FFF2-40B4-BE49-F238E27FC236}">
                <a16:creationId xmlns:a16="http://schemas.microsoft.com/office/drawing/2014/main" id="{2AE453E2-697A-05DC-6438-B9651BCE1D95}"/>
              </a:ext>
            </a:extLst>
          </p:cNvPr>
          <p:cNvSpPr>
            <a:spLocks noGrp="1"/>
          </p:cNvSpPr>
          <p:nvPr>
            <p:ph type="sldNum" sz="quarter" idx="4"/>
          </p:nvPr>
        </p:nvSpPr>
        <p:spPr/>
        <p:txBody>
          <a:bodyPr/>
          <a:lstStyle/>
          <a:p>
            <a:fld id="{F9FCB281-5979-4F37-9D32-953D0EC99A6B}" type="slidenum">
              <a:rPr lang="en-GB" smtClean="0"/>
              <a:pPr/>
              <a:t>25</a:t>
            </a:fld>
            <a:endParaRPr lang="en-GB" dirty="0"/>
          </a:p>
        </p:txBody>
      </p:sp>
      <p:sp>
        <p:nvSpPr>
          <p:cNvPr id="12" name="Title 1">
            <a:extLst>
              <a:ext uri="{FF2B5EF4-FFF2-40B4-BE49-F238E27FC236}">
                <a16:creationId xmlns:a16="http://schemas.microsoft.com/office/drawing/2014/main" id="{D577E17D-B804-8142-B162-582FF9C1611E}"/>
              </a:ext>
            </a:extLst>
          </p:cNvPr>
          <p:cNvSpPr txBox="1">
            <a:spLocks/>
          </p:cNvSpPr>
          <p:nvPr/>
        </p:nvSpPr>
        <p:spPr>
          <a:xfrm>
            <a:off x="415580" y="284922"/>
            <a:ext cx="10521274" cy="928991"/>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lang="id-ID" sz="2800" b="1" i="0" kern="1200" cap="all" baseline="0">
                <a:solidFill>
                  <a:srgbClr val="005598"/>
                </a:solidFill>
                <a:latin typeface="+mj-lt"/>
                <a:ea typeface="+mj-ea"/>
                <a:cs typeface="Aharoni" panose="02010803020104030203" pitchFamily="2" charset="-79"/>
              </a:defRPr>
            </a:lvl1pPr>
          </a:lstStyle>
          <a:p>
            <a:r>
              <a:rPr lang="de-DE" sz="3300" dirty="0"/>
              <a:t>SuzECK</a:t>
            </a:r>
            <a:r>
              <a:rPr lang="de-DE" dirty="0"/>
              <a:t> </a:t>
            </a:r>
          </a:p>
          <a:p>
            <a:r>
              <a:rPr lang="en-US" sz="1800" cap="none" dirty="0"/>
              <a:t>Secure, Safe, Authorized &amp; Certifiable Edge &amp; Cloud Key Components</a:t>
            </a:r>
            <a:br>
              <a:rPr lang="de-DE" dirty="0"/>
            </a:br>
            <a:endParaRPr lang="en-GB" sz="1100" dirty="0"/>
          </a:p>
        </p:txBody>
      </p:sp>
      <p:pic>
        <p:nvPicPr>
          <p:cNvPr id="2050" name="Picture 2">
            <a:extLst>
              <a:ext uri="{FF2B5EF4-FFF2-40B4-BE49-F238E27FC236}">
                <a16:creationId xmlns:a16="http://schemas.microsoft.com/office/drawing/2014/main" id="{8E3B1FCB-FED8-6B92-F5E5-77530D56E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 y="976393"/>
            <a:ext cx="12127551" cy="534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AD4D54B-55BB-EAAC-B6FA-76ABAB090CA3}"/>
              </a:ext>
            </a:extLst>
          </p:cNvPr>
          <p:cNvSpPr txBox="1">
            <a:spLocks/>
          </p:cNvSpPr>
          <p:nvPr/>
        </p:nvSpPr>
        <p:spPr bwMode="auto">
          <a:xfrm>
            <a:off x="704528" y="1618483"/>
            <a:ext cx="7515451" cy="384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rtl="0" eaLnBrk="1" fontAlgn="base" hangingPunct="1">
              <a:spcBef>
                <a:spcPct val="0"/>
              </a:spcBef>
              <a:spcAft>
                <a:spcPct val="0"/>
              </a:spcAft>
              <a:defRPr sz="2275" b="1" i="0" baseline="0">
                <a:solidFill>
                  <a:srgbClr val="0D3B69"/>
                </a:solidFill>
                <a:latin typeface="+mj-lt"/>
                <a:ea typeface="+mj-ea"/>
                <a:cs typeface="+mj-cs"/>
              </a:defRPr>
            </a:lvl1pPr>
            <a:lvl2pPr algn="l" rtl="0" eaLnBrk="1" fontAlgn="base" hangingPunct="1">
              <a:spcBef>
                <a:spcPct val="0"/>
              </a:spcBef>
              <a:spcAft>
                <a:spcPct val="0"/>
              </a:spcAft>
              <a:defRPr sz="2800" b="1">
                <a:solidFill>
                  <a:srgbClr val="0D3B69"/>
                </a:solidFill>
                <a:latin typeface="Arial" charset="0"/>
              </a:defRPr>
            </a:lvl2pPr>
            <a:lvl3pPr algn="l" rtl="0" eaLnBrk="1" fontAlgn="base" hangingPunct="1">
              <a:spcBef>
                <a:spcPct val="0"/>
              </a:spcBef>
              <a:spcAft>
                <a:spcPct val="0"/>
              </a:spcAft>
              <a:defRPr sz="2800" b="1">
                <a:solidFill>
                  <a:srgbClr val="0D3B69"/>
                </a:solidFill>
                <a:latin typeface="Arial" charset="0"/>
              </a:defRPr>
            </a:lvl3pPr>
            <a:lvl4pPr algn="l" rtl="0" eaLnBrk="1" fontAlgn="base" hangingPunct="1">
              <a:spcBef>
                <a:spcPct val="0"/>
              </a:spcBef>
              <a:spcAft>
                <a:spcPct val="0"/>
              </a:spcAft>
              <a:defRPr sz="2800" b="1">
                <a:solidFill>
                  <a:srgbClr val="0D3B69"/>
                </a:solidFill>
                <a:latin typeface="Arial" charset="0"/>
              </a:defRPr>
            </a:lvl4pPr>
            <a:lvl5pPr algn="l" rtl="0" eaLnBrk="1" fontAlgn="base" hangingPunct="1">
              <a:spcBef>
                <a:spcPct val="0"/>
              </a:spcBef>
              <a:spcAft>
                <a:spcPct val="0"/>
              </a:spcAft>
              <a:defRPr sz="2800" b="1">
                <a:solidFill>
                  <a:srgbClr val="0D3B69"/>
                </a:solidFill>
                <a:latin typeface="Arial" charset="0"/>
              </a:defRPr>
            </a:lvl5pPr>
            <a:lvl6pPr marL="457130" algn="l" rtl="0" eaLnBrk="1" fontAlgn="base" hangingPunct="1">
              <a:spcBef>
                <a:spcPct val="0"/>
              </a:spcBef>
              <a:spcAft>
                <a:spcPct val="0"/>
              </a:spcAft>
              <a:defRPr sz="3200" b="1">
                <a:solidFill>
                  <a:schemeClr val="tx2"/>
                </a:solidFill>
                <a:latin typeface="Arial" charset="0"/>
              </a:defRPr>
            </a:lvl6pPr>
            <a:lvl7pPr marL="914262" algn="l" rtl="0" eaLnBrk="1" fontAlgn="base" hangingPunct="1">
              <a:spcBef>
                <a:spcPct val="0"/>
              </a:spcBef>
              <a:spcAft>
                <a:spcPct val="0"/>
              </a:spcAft>
              <a:defRPr sz="3200" b="1">
                <a:solidFill>
                  <a:schemeClr val="tx2"/>
                </a:solidFill>
                <a:latin typeface="Arial" charset="0"/>
              </a:defRPr>
            </a:lvl7pPr>
            <a:lvl8pPr marL="1371390" algn="l" rtl="0" eaLnBrk="1" fontAlgn="base" hangingPunct="1">
              <a:spcBef>
                <a:spcPct val="0"/>
              </a:spcBef>
              <a:spcAft>
                <a:spcPct val="0"/>
              </a:spcAft>
              <a:defRPr sz="3200" b="1">
                <a:solidFill>
                  <a:schemeClr val="tx2"/>
                </a:solidFill>
                <a:latin typeface="Arial" charset="0"/>
              </a:defRPr>
            </a:lvl8pPr>
            <a:lvl9pPr marL="1828520" algn="l" rtl="0" eaLnBrk="1" fontAlgn="base" hangingPunct="1">
              <a:spcBef>
                <a:spcPct val="0"/>
              </a:spcBef>
              <a:spcAft>
                <a:spcPct val="0"/>
              </a:spcAft>
              <a:defRPr sz="3200" b="1">
                <a:solidFill>
                  <a:schemeClr val="tx2"/>
                </a:solidFill>
                <a:latin typeface="Arial" charset="0"/>
              </a:defRPr>
            </a:lvl9pPr>
          </a:lstStyle>
          <a:p>
            <a:pPr marL="285750" indent="-285750">
              <a:buFont typeface="Wingdings" panose="05000000000000000000" pitchFamily="2" charset="2"/>
              <a:buChar char="§"/>
            </a:pPr>
            <a:r>
              <a:rPr lang="de-DE" sz="1800" b="0" dirty="0">
                <a:solidFill>
                  <a:schemeClr val="tx1">
                    <a:lumMod val="75000"/>
                  </a:schemeClr>
                </a:solidFill>
              </a:rPr>
              <a:t>Functional Actors + Flows</a:t>
            </a:r>
            <a:endParaRPr lang="en-GB" sz="1800" b="0" kern="0" dirty="0">
              <a:solidFill>
                <a:schemeClr val="tx1">
                  <a:lumMod val="75000"/>
                </a:schemeClr>
              </a:solidFill>
            </a:endParaRPr>
          </a:p>
        </p:txBody>
      </p:sp>
      <p:pic>
        <p:nvPicPr>
          <p:cNvPr id="6" name="Picture 5">
            <a:extLst>
              <a:ext uri="{FF2B5EF4-FFF2-40B4-BE49-F238E27FC236}">
                <a16:creationId xmlns:a16="http://schemas.microsoft.com/office/drawing/2014/main" id="{0F527BEB-90BC-0666-83D5-0EBF06435069}"/>
              </a:ext>
            </a:extLst>
          </p:cNvPr>
          <p:cNvPicPr>
            <a:picLocks noChangeAspect="1"/>
          </p:cNvPicPr>
          <p:nvPr/>
        </p:nvPicPr>
        <p:blipFill>
          <a:blip r:embed="rId3"/>
          <a:stretch>
            <a:fillRect/>
          </a:stretch>
        </p:blipFill>
        <p:spPr>
          <a:xfrm rot="10598018">
            <a:off x="8398733" y="3819143"/>
            <a:ext cx="104323" cy="100036"/>
          </a:xfrm>
          <a:prstGeom prst="rect">
            <a:avLst/>
          </a:prstGeom>
        </p:spPr>
      </p:pic>
      <p:pic>
        <p:nvPicPr>
          <p:cNvPr id="8" name="Picture 7">
            <a:extLst>
              <a:ext uri="{FF2B5EF4-FFF2-40B4-BE49-F238E27FC236}">
                <a16:creationId xmlns:a16="http://schemas.microsoft.com/office/drawing/2014/main" id="{006A5040-A296-92D5-B980-3BD646EC9C89}"/>
              </a:ext>
            </a:extLst>
          </p:cNvPr>
          <p:cNvPicPr>
            <a:picLocks noChangeAspect="1"/>
          </p:cNvPicPr>
          <p:nvPr/>
        </p:nvPicPr>
        <p:blipFill>
          <a:blip r:embed="rId4"/>
          <a:stretch>
            <a:fillRect/>
          </a:stretch>
        </p:blipFill>
        <p:spPr>
          <a:xfrm rot="5400000">
            <a:off x="7242218" y="3705184"/>
            <a:ext cx="125414" cy="119143"/>
          </a:xfrm>
          <a:prstGeom prst="rect">
            <a:avLst/>
          </a:prstGeom>
        </p:spPr>
      </p:pic>
    </p:spTree>
    <p:extLst>
      <p:ext uri="{BB962C8B-B14F-4D97-AF65-F5344CB8AC3E}">
        <p14:creationId xmlns:p14="http://schemas.microsoft.com/office/powerpoint/2010/main" val="1574077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C9EC76-B170-E17A-5566-8F65F70961F6}"/>
              </a:ext>
            </a:extLst>
          </p:cNvPr>
          <p:cNvSpPr>
            <a:spLocks noGrp="1"/>
          </p:cNvSpPr>
          <p:nvPr>
            <p:ph type="ftr" sz="quarter" idx="3"/>
          </p:nvPr>
        </p:nvSpPr>
        <p:spPr/>
        <p:txBody>
          <a:bodyPr/>
          <a:lstStyle/>
          <a:p>
            <a:r>
              <a:rPr lang="en-GB"/>
              <a:t>PUBLIC or CONFIDENTIAL</a:t>
            </a:r>
            <a:endParaRPr lang="en-GB" dirty="0"/>
          </a:p>
        </p:txBody>
      </p:sp>
      <p:sp>
        <p:nvSpPr>
          <p:cNvPr id="5" name="Slide Number Placeholder 4">
            <a:extLst>
              <a:ext uri="{FF2B5EF4-FFF2-40B4-BE49-F238E27FC236}">
                <a16:creationId xmlns:a16="http://schemas.microsoft.com/office/drawing/2014/main" id="{2AE453E2-697A-05DC-6438-B9651BCE1D95}"/>
              </a:ext>
            </a:extLst>
          </p:cNvPr>
          <p:cNvSpPr>
            <a:spLocks noGrp="1"/>
          </p:cNvSpPr>
          <p:nvPr>
            <p:ph type="sldNum" sz="quarter" idx="4"/>
          </p:nvPr>
        </p:nvSpPr>
        <p:spPr/>
        <p:txBody>
          <a:bodyPr/>
          <a:lstStyle/>
          <a:p>
            <a:fld id="{F9FCB281-5979-4F37-9D32-953D0EC99A6B}" type="slidenum">
              <a:rPr lang="en-GB" smtClean="0"/>
              <a:pPr/>
              <a:t>26</a:t>
            </a:fld>
            <a:endParaRPr lang="en-GB" dirty="0"/>
          </a:p>
        </p:txBody>
      </p:sp>
      <p:sp>
        <p:nvSpPr>
          <p:cNvPr id="2" name="Titel 1">
            <a:extLst>
              <a:ext uri="{FF2B5EF4-FFF2-40B4-BE49-F238E27FC236}">
                <a16:creationId xmlns:a16="http://schemas.microsoft.com/office/drawing/2014/main" id="{DAD4D54B-55BB-EAAC-B6FA-76ABAB090CA3}"/>
              </a:ext>
            </a:extLst>
          </p:cNvPr>
          <p:cNvSpPr txBox="1">
            <a:spLocks/>
          </p:cNvSpPr>
          <p:nvPr/>
        </p:nvSpPr>
        <p:spPr bwMode="auto">
          <a:xfrm>
            <a:off x="704528" y="1618483"/>
            <a:ext cx="7515451" cy="384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rtl="0" eaLnBrk="1" fontAlgn="base" hangingPunct="1">
              <a:spcBef>
                <a:spcPct val="0"/>
              </a:spcBef>
              <a:spcAft>
                <a:spcPct val="0"/>
              </a:spcAft>
              <a:defRPr sz="2275" b="1" i="0" baseline="0">
                <a:solidFill>
                  <a:srgbClr val="0D3B69"/>
                </a:solidFill>
                <a:latin typeface="+mj-lt"/>
                <a:ea typeface="+mj-ea"/>
                <a:cs typeface="+mj-cs"/>
              </a:defRPr>
            </a:lvl1pPr>
            <a:lvl2pPr algn="l" rtl="0" eaLnBrk="1" fontAlgn="base" hangingPunct="1">
              <a:spcBef>
                <a:spcPct val="0"/>
              </a:spcBef>
              <a:spcAft>
                <a:spcPct val="0"/>
              </a:spcAft>
              <a:defRPr sz="2800" b="1">
                <a:solidFill>
                  <a:srgbClr val="0D3B69"/>
                </a:solidFill>
                <a:latin typeface="Arial" charset="0"/>
              </a:defRPr>
            </a:lvl2pPr>
            <a:lvl3pPr algn="l" rtl="0" eaLnBrk="1" fontAlgn="base" hangingPunct="1">
              <a:spcBef>
                <a:spcPct val="0"/>
              </a:spcBef>
              <a:spcAft>
                <a:spcPct val="0"/>
              </a:spcAft>
              <a:defRPr sz="2800" b="1">
                <a:solidFill>
                  <a:srgbClr val="0D3B69"/>
                </a:solidFill>
                <a:latin typeface="Arial" charset="0"/>
              </a:defRPr>
            </a:lvl3pPr>
            <a:lvl4pPr algn="l" rtl="0" eaLnBrk="1" fontAlgn="base" hangingPunct="1">
              <a:spcBef>
                <a:spcPct val="0"/>
              </a:spcBef>
              <a:spcAft>
                <a:spcPct val="0"/>
              </a:spcAft>
              <a:defRPr sz="2800" b="1">
                <a:solidFill>
                  <a:srgbClr val="0D3B69"/>
                </a:solidFill>
                <a:latin typeface="Arial" charset="0"/>
              </a:defRPr>
            </a:lvl4pPr>
            <a:lvl5pPr algn="l" rtl="0" eaLnBrk="1" fontAlgn="base" hangingPunct="1">
              <a:spcBef>
                <a:spcPct val="0"/>
              </a:spcBef>
              <a:spcAft>
                <a:spcPct val="0"/>
              </a:spcAft>
              <a:defRPr sz="2800" b="1">
                <a:solidFill>
                  <a:srgbClr val="0D3B69"/>
                </a:solidFill>
                <a:latin typeface="Arial" charset="0"/>
              </a:defRPr>
            </a:lvl5pPr>
            <a:lvl6pPr marL="457130" algn="l" rtl="0" eaLnBrk="1" fontAlgn="base" hangingPunct="1">
              <a:spcBef>
                <a:spcPct val="0"/>
              </a:spcBef>
              <a:spcAft>
                <a:spcPct val="0"/>
              </a:spcAft>
              <a:defRPr sz="3200" b="1">
                <a:solidFill>
                  <a:schemeClr val="tx2"/>
                </a:solidFill>
                <a:latin typeface="Arial" charset="0"/>
              </a:defRPr>
            </a:lvl6pPr>
            <a:lvl7pPr marL="914262" algn="l" rtl="0" eaLnBrk="1" fontAlgn="base" hangingPunct="1">
              <a:spcBef>
                <a:spcPct val="0"/>
              </a:spcBef>
              <a:spcAft>
                <a:spcPct val="0"/>
              </a:spcAft>
              <a:defRPr sz="3200" b="1">
                <a:solidFill>
                  <a:schemeClr val="tx2"/>
                </a:solidFill>
                <a:latin typeface="Arial" charset="0"/>
              </a:defRPr>
            </a:lvl7pPr>
            <a:lvl8pPr marL="1371390" algn="l" rtl="0" eaLnBrk="1" fontAlgn="base" hangingPunct="1">
              <a:spcBef>
                <a:spcPct val="0"/>
              </a:spcBef>
              <a:spcAft>
                <a:spcPct val="0"/>
              </a:spcAft>
              <a:defRPr sz="3200" b="1">
                <a:solidFill>
                  <a:schemeClr val="tx2"/>
                </a:solidFill>
                <a:latin typeface="Arial" charset="0"/>
              </a:defRPr>
            </a:lvl8pPr>
            <a:lvl9pPr marL="1828520" algn="l" rtl="0" eaLnBrk="1" fontAlgn="base" hangingPunct="1">
              <a:spcBef>
                <a:spcPct val="0"/>
              </a:spcBef>
              <a:spcAft>
                <a:spcPct val="0"/>
              </a:spcAft>
              <a:defRPr sz="3200" b="1">
                <a:solidFill>
                  <a:schemeClr val="tx2"/>
                </a:solidFill>
                <a:latin typeface="Arial" charset="0"/>
              </a:defRPr>
            </a:lvl9pPr>
          </a:lstStyle>
          <a:p>
            <a:pPr marL="285750" indent="-285750">
              <a:buFont typeface="Wingdings" panose="05000000000000000000" pitchFamily="2" charset="2"/>
              <a:buChar char="§"/>
            </a:pPr>
            <a:r>
              <a:rPr lang="de-DE" sz="1800" b="0" dirty="0">
                <a:solidFill>
                  <a:schemeClr val="tx1">
                    <a:lumMod val="75000"/>
                  </a:schemeClr>
                </a:solidFill>
              </a:rPr>
              <a:t>Design to JSON configuration</a:t>
            </a:r>
            <a:endParaRPr lang="en-GB" sz="1800" b="0" kern="0" dirty="0">
              <a:solidFill>
                <a:schemeClr val="tx1">
                  <a:lumMod val="75000"/>
                </a:schemeClr>
              </a:solidFill>
            </a:endParaRPr>
          </a:p>
        </p:txBody>
      </p:sp>
      <p:pic>
        <p:nvPicPr>
          <p:cNvPr id="6" name="Picture 5">
            <a:extLst>
              <a:ext uri="{FF2B5EF4-FFF2-40B4-BE49-F238E27FC236}">
                <a16:creationId xmlns:a16="http://schemas.microsoft.com/office/drawing/2014/main" id="{606D4D32-10C5-8CFE-28FB-D38022F5140C}"/>
              </a:ext>
            </a:extLst>
          </p:cNvPr>
          <p:cNvPicPr>
            <a:picLocks noChangeAspect="1"/>
          </p:cNvPicPr>
          <p:nvPr/>
        </p:nvPicPr>
        <p:blipFill>
          <a:blip r:embed="rId2"/>
          <a:stretch>
            <a:fillRect/>
          </a:stretch>
        </p:blipFill>
        <p:spPr>
          <a:xfrm>
            <a:off x="7631052" y="648813"/>
            <a:ext cx="4335519" cy="6056870"/>
          </a:xfrm>
          <a:prstGeom prst="rect">
            <a:avLst/>
          </a:prstGeom>
        </p:spPr>
      </p:pic>
      <p:pic>
        <p:nvPicPr>
          <p:cNvPr id="7" name="Picture 2">
            <a:extLst>
              <a:ext uri="{FF2B5EF4-FFF2-40B4-BE49-F238E27FC236}">
                <a16:creationId xmlns:a16="http://schemas.microsoft.com/office/drawing/2014/main" id="{0310EE24-CB10-B28F-D821-E55850D94D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43" t="25739" r="19148" b="23473"/>
          <a:stretch/>
        </p:blipFill>
        <p:spPr bwMode="auto">
          <a:xfrm>
            <a:off x="140962" y="1950516"/>
            <a:ext cx="7073499" cy="432650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A82ED81-770E-F0BC-7FC9-F5005AB330C8}"/>
              </a:ext>
            </a:extLst>
          </p:cNvPr>
          <p:cNvSpPr/>
          <p:nvPr/>
        </p:nvSpPr>
        <p:spPr>
          <a:xfrm>
            <a:off x="7059091" y="3865542"/>
            <a:ext cx="701011" cy="384479"/>
          </a:xfrm>
          <a:prstGeom prst="rightArrow">
            <a:avLst>
              <a:gd name="adj1" fmla="val 50000"/>
              <a:gd name="adj2" fmla="val 842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itle 1">
            <a:extLst>
              <a:ext uri="{FF2B5EF4-FFF2-40B4-BE49-F238E27FC236}">
                <a16:creationId xmlns:a16="http://schemas.microsoft.com/office/drawing/2014/main" id="{D577E17D-B804-8142-B162-582FF9C1611E}"/>
              </a:ext>
            </a:extLst>
          </p:cNvPr>
          <p:cNvSpPr txBox="1">
            <a:spLocks/>
          </p:cNvSpPr>
          <p:nvPr/>
        </p:nvSpPr>
        <p:spPr>
          <a:xfrm>
            <a:off x="415579" y="284922"/>
            <a:ext cx="8247973" cy="1156420"/>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lang="id-ID" sz="2800" b="1" i="0" kern="1200" cap="all" baseline="0">
                <a:solidFill>
                  <a:srgbClr val="005598"/>
                </a:solidFill>
                <a:latin typeface="+mj-lt"/>
                <a:ea typeface="+mj-ea"/>
                <a:cs typeface="Aharoni" panose="02010803020104030203" pitchFamily="2" charset="-79"/>
              </a:defRPr>
            </a:lvl1pPr>
          </a:lstStyle>
          <a:p>
            <a:r>
              <a:rPr lang="de-DE" sz="3300" dirty="0"/>
              <a:t>SuzECK</a:t>
            </a:r>
            <a:r>
              <a:rPr lang="de-DE" dirty="0"/>
              <a:t> </a:t>
            </a:r>
          </a:p>
          <a:p>
            <a:r>
              <a:rPr lang="en-US" sz="1800" cap="none" dirty="0"/>
              <a:t>Secure, Safe, Authorized &amp; Certifiable Edge &amp; Cloud Key Components</a:t>
            </a:r>
            <a:endParaRPr lang="en-GB" sz="1100" dirty="0"/>
          </a:p>
        </p:txBody>
      </p:sp>
    </p:spTree>
    <p:extLst>
      <p:ext uri="{BB962C8B-B14F-4D97-AF65-F5344CB8AC3E}">
        <p14:creationId xmlns:p14="http://schemas.microsoft.com/office/powerpoint/2010/main" val="925424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27</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1828829" y="2776708"/>
            <a:ext cx="8181546" cy="1369989"/>
          </a:xfrm>
        </p:spPr>
        <p:txBody>
          <a:bodyPr>
            <a:normAutofit fontScale="77500" lnSpcReduction="20000"/>
          </a:bodyPr>
          <a:lstStyle/>
          <a:p>
            <a:pPr marL="0" indent="0" algn="ctr">
              <a:buNone/>
            </a:pPr>
            <a:r>
              <a:rPr lang="en-US" sz="6600" b="1" dirty="0" err="1">
                <a:solidFill>
                  <a:schemeClr val="bg1">
                    <a:lumMod val="95000"/>
                  </a:schemeClr>
                </a:solidFill>
              </a:rPr>
              <a:t>LoliPoP</a:t>
            </a:r>
            <a:r>
              <a:rPr lang="en-US" sz="6600" b="1" dirty="0">
                <a:solidFill>
                  <a:schemeClr val="bg1">
                    <a:lumMod val="95000"/>
                  </a:schemeClr>
                </a:solidFill>
              </a:rPr>
              <a:t>-IoT (Horizon EU)</a:t>
            </a:r>
          </a:p>
          <a:p>
            <a:pPr marL="0" indent="0" algn="ctr">
              <a:buNone/>
            </a:pPr>
            <a:endParaRPr lang="en-US" sz="6600" b="1" dirty="0">
              <a:solidFill>
                <a:schemeClr val="bg1">
                  <a:lumMod val="95000"/>
                </a:schemeClr>
              </a:solidFill>
            </a:endParaRPr>
          </a:p>
        </p:txBody>
      </p:sp>
    </p:spTree>
    <p:extLst>
      <p:ext uri="{BB962C8B-B14F-4D97-AF65-F5344CB8AC3E}">
        <p14:creationId xmlns:p14="http://schemas.microsoft.com/office/powerpoint/2010/main" val="62733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8">
            <a:extLst>
              <a:ext uri="{FF2B5EF4-FFF2-40B4-BE49-F238E27FC236}">
                <a16:creationId xmlns:a16="http://schemas.microsoft.com/office/drawing/2014/main" id="{8CCE4083-8FA3-792C-E65F-F7F5861DAF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0007" y="1027047"/>
            <a:ext cx="8203683" cy="5672702"/>
          </a:xfrm>
          <a:prstGeom prst="rect">
            <a:avLst/>
          </a:prstGeom>
          <a:noFill/>
          <a:ln>
            <a:noFill/>
          </a:ln>
        </p:spPr>
      </p:pic>
      <p:sp>
        <p:nvSpPr>
          <p:cNvPr id="4" name="Inhaltsplatzhalter 3">
            <a:extLst>
              <a:ext uri="{FF2B5EF4-FFF2-40B4-BE49-F238E27FC236}">
                <a16:creationId xmlns:a16="http://schemas.microsoft.com/office/drawing/2014/main" id="{9175A9F5-627C-8903-B54F-CC6F0967B9CE}"/>
              </a:ext>
            </a:extLst>
          </p:cNvPr>
          <p:cNvSpPr>
            <a:spLocks noGrp="1"/>
          </p:cNvSpPr>
          <p:nvPr>
            <p:ph idx="1"/>
          </p:nvPr>
        </p:nvSpPr>
        <p:spPr>
          <a:xfrm>
            <a:off x="225870" y="942378"/>
            <a:ext cx="3803689" cy="4973244"/>
          </a:xfrm>
        </p:spPr>
        <p:txBody>
          <a:bodyPr>
            <a:normAutofit/>
          </a:bodyPr>
          <a:lstStyle/>
          <a:p>
            <a:pPr marL="0" indent="0">
              <a:buNone/>
            </a:pPr>
            <a:r>
              <a:rPr lang="en-US" sz="2800" dirty="0"/>
              <a:t>A series of disruptive </a:t>
            </a:r>
            <a:r>
              <a:rPr lang="en-US" sz="2800" b="1" dirty="0"/>
              <a:t>long battery life-enabling platforms </a:t>
            </a:r>
            <a:endParaRPr lang="en-US" sz="2800" b="1" i="1" dirty="0"/>
          </a:p>
          <a:p>
            <a:pPr marL="0" indent="0">
              <a:buNone/>
            </a:pPr>
            <a:endParaRPr lang="en-US" sz="2800" i="1" dirty="0"/>
          </a:p>
          <a:p>
            <a:pPr marL="0" indent="0">
              <a:buNone/>
            </a:pPr>
            <a:r>
              <a:rPr lang="en-US" sz="2800" i="1" dirty="0"/>
              <a:t>Lifespan &gt;5 years, in some cases, offering full power autonomy</a:t>
            </a:r>
            <a:endParaRPr lang="de-DE" sz="2800" dirty="0"/>
          </a:p>
        </p:txBody>
      </p:sp>
      <p:pic>
        <p:nvPicPr>
          <p:cNvPr id="8" name="Picture 7">
            <a:extLst>
              <a:ext uri="{FF2B5EF4-FFF2-40B4-BE49-F238E27FC236}">
                <a16:creationId xmlns:a16="http://schemas.microsoft.com/office/drawing/2014/main" id="{5144A351-1FA5-F377-97EC-22F379A53C05}"/>
              </a:ext>
            </a:extLst>
          </p:cNvPr>
          <p:cNvPicPr>
            <a:picLocks noChangeAspect="1"/>
          </p:cNvPicPr>
          <p:nvPr/>
        </p:nvPicPr>
        <p:blipFill>
          <a:blip r:embed="rId4"/>
          <a:stretch>
            <a:fillRect/>
          </a:stretch>
        </p:blipFill>
        <p:spPr>
          <a:xfrm>
            <a:off x="397933" y="194698"/>
            <a:ext cx="2993878" cy="742072"/>
          </a:xfrm>
          <a:prstGeom prst="rect">
            <a:avLst/>
          </a:prstGeom>
        </p:spPr>
      </p:pic>
      <p:pic>
        <p:nvPicPr>
          <p:cNvPr id="10" name="Picture 9">
            <a:extLst>
              <a:ext uri="{FF2B5EF4-FFF2-40B4-BE49-F238E27FC236}">
                <a16:creationId xmlns:a16="http://schemas.microsoft.com/office/drawing/2014/main" id="{AB4104ED-0A0D-A25E-0368-D83D21C06058}"/>
              </a:ext>
            </a:extLst>
          </p:cNvPr>
          <p:cNvPicPr>
            <a:picLocks noChangeAspect="1"/>
          </p:cNvPicPr>
          <p:nvPr/>
        </p:nvPicPr>
        <p:blipFill>
          <a:blip r:embed="rId5"/>
          <a:stretch>
            <a:fillRect/>
          </a:stretch>
        </p:blipFill>
        <p:spPr>
          <a:xfrm>
            <a:off x="545999" y="5915622"/>
            <a:ext cx="2993879" cy="505140"/>
          </a:xfrm>
          <a:prstGeom prst="rect">
            <a:avLst/>
          </a:prstGeom>
        </p:spPr>
      </p:pic>
      <p:pic>
        <p:nvPicPr>
          <p:cNvPr id="12" name="Picture 11">
            <a:extLst>
              <a:ext uri="{FF2B5EF4-FFF2-40B4-BE49-F238E27FC236}">
                <a16:creationId xmlns:a16="http://schemas.microsoft.com/office/drawing/2014/main" id="{E76AF15D-0137-F2FE-AC74-3B7DA8B73842}"/>
              </a:ext>
            </a:extLst>
          </p:cNvPr>
          <p:cNvPicPr>
            <a:picLocks noChangeAspect="1"/>
          </p:cNvPicPr>
          <p:nvPr/>
        </p:nvPicPr>
        <p:blipFill>
          <a:blip r:embed="rId6"/>
          <a:stretch>
            <a:fillRect/>
          </a:stretch>
        </p:blipFill>
        <p:spPr>
          <a:xfrm>
            <a:off x="4629446" y="194698"/>
            <a:ext cx="2965835" cy="1043156"/>
          </a:xfrm>
          <a:prstGeom prst="rect">
            <a:avLst/>
          </a:prstGeom>
        </p:spPr>
      </p:pic>
    </p:spTree>
    <p:extLst>
      <p:ext uri="{BB962C8B-B14F-4D97-AF65-F5344CB8AC3E}">
        <p14:creationId xmlns:p14="http://schemas.microsoft.com/office/powerpoint/2010/main" val="3228058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A05BD98E-4AEF-6D89-3B72-D7F804E5C0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392" y="820463"/>
            <a:ext cx="10847791" cy="2763769"/>
          </a:xfrm>
          <a:prstGeom prst="rect">
            <a:avLst/>
          </a:prstGeom>
        </p:spPr>
      </p:pic>
      <p:sp>
        <p:nvSpPr>
          <p:cNvPr id="2" name="Título 1">
            <a:extLst>
              <a:ext uri="{FF2B5EF4-FFF2-40B4-BE49-F238E27FC236}">
                <a16:creationId xmlns:a16="http://schemas.microsoft.com/office/drawing/2014/main" id="{87B3E7F2-E3F8-E124-6F81-1706BB85C365}"/>
              </a:ext>
            </a:extLst>
          </p:cNvPr>
          <p:cNvSpPr>
            <a:spLocks noGrp="1"/>
          </p:cNvSpPr>
          <p:nvPr>
            <p:ph type="title"/>
          </p:nvPr>
        </p:nvSpPr>
        <p:spPr>
          <a:xfrm>
            <a:off x="1157557" y="218920"/>
            <a:ext cx="8449071" cy="555184"/>
          </a:xfrm>
        </p:spPr>
        <p:txBody>
          <a:bodyPr/>
          <a:lstStyle/>
          <a:p>
            <a:r>
              <a:rPr lang="en-US" dirty="0">
                <a:solidFill>
                  <a:schemeClr val="accent1">
                    <a:lumMod val="50000"/>
                  </a:schemeClr>
                </a:solidFill>
              </a:rPr>
              <a:t>LOLIPOP-IOT UC7&amp;9: Introduction</a:t>
            </a:r>
          </a:p>
        </p:txBody>
      </p:sp>
      <p:sp>
        <p:nvSpPr>
          <p:cNvPr id="32" name="TextBox 31">
            <a:extLst>
              <a:ext uri="{FF2B5EF4-FFF2-40B4-BE49-F238E27FC236}">
                <a16:creationId xmlns:a16="http://schemas.microsoft.com/office/drawing/2014/main" id="{37703769-AB7A-5479-2805-37CA41F3B057}"/>
              </a:ext>
            </a:extLst>
          </p:cNvPr>
          <p:cNvSpPr txBox="1"/>
          <p:nvPr/>
        </p:nvSpPr>
        <p:spPr>
          <a:xfrm>
            <a:off x="887550" y="3771155"/>
            <a:ext cx="4634751" cy="1015663"/>
          </a:xfrm>
          <a:prstGeom prst="rect">
            <a:avLst/>
          </a:prstGeom>
          <a:noFill/>
        </p:spPr>
        <p:txBody>
          <a:bodyPr wrap="square" rtlCol="0">
            <a:spAutoFit/>
          </a:bodyPr>
          <a:lstStyle/>
          <a:p>
            <a:pPr algn="ctr" defTabSz="457200" fontAlgn="auto">
              <a:spcBef>
                <a:spcPts val="0"/>
              </a:spcBef>
              <a:spcAft>
                <a:spcPts val="0"/>
              </a:spcAft>
            </a:pPr>
            <a:r>
              <a:rPr lang="en-US" sz="2000" kern="0" dirty="0">
                <a:solidFill>
                  <a:schemeClr val="tx1"/>
                </a:solidFill>
                <a:latin typeface="+mn-lt"/>
                <a:cs typeface="Arial"/>
              </a:rPr>
              <a:t>Condition Monitoring of bulk material containers for preventing fermentation or spontaneous combustion processes.</a:t>
            </a:r>
            <a:endParaRPr lang="de-DE" sz="2000" kern="0" dirty="0">
              <a:solidFill>
                <a:schemeClr val="tx1"/>
              </a:solidFill>
              <a:latin typeface="+mn-lt"/>
              <a:cs typeface="Arial"/>
            </a:endParaRPr>
          </a:p>
        </p:txBody>
      </p:sp>
      <p:sp>
        <p:nvSpPr>
          <p:cNvPr id="33" name="TextBox 32">
            <a:extLst>
              <a:ext uri="{FF2B5EF4-FFF2-40B4-BE49-F238E27FC236}">
                <a16:creationId xmlns:a16="http://schemas.microsoft.com/office/drawing/2014/main" id="{7AA38E63-CBB7-16AB-71E0-E1BCE1CCA55B}"/>
              </a:ext>
            </a:extLst>
          </p:cNvPr>
          <p:cNvSpPr txBox="1"/>
          <p:nvPr/>
        </p:nvSpPr>
        <p:spPr>
          <a:xfrm>
            <a:off x="2612259" y="3370965"/>
            <a:ext cx="911424" cy="369332"/>
          </a:xfrm>
          <a:prstGeom prst="rect">
            <a:avLst/>
          </a:prstGeom>
          <a:noFill/>
        </p:spPr>
        <p:txBody>
          <a:bodyPr wrap="square" rtlCol="0">
            <a:spAutoFit/>
          </a:bodyPr>
          <a:lstStyle/>
          <a:p>
            <a:pPr algn="ctr" defTabSz="457200" fontAlgn="auto">
              <a:spcBef>
                <a:spcPts val="0"/>
              </a:spcBef>
              <a:spcAft>
                <a:spcPts val="0"/>
              </a:spcAft>
            </a:pPr>
            <a:r>
              <a:rPr lang="en-US" sz="1800" b="1" kern="0" dirty="0">
                <a:solidFill>
                  <a:schemeClr val="tx1"/>
                </a:solidFill>
                <a:latin typeface="+mn-lt"/>
                <a:cs typeface="Arial"/>
              </a:rPr>
              <a:t>UC7</a:t>
            </a:r>
            <a:endParaRPr lang="de-DE" sz="1200" b="1" kern="0" dirty="0">
              <a:solidFill>
                <a:schemeClr val="tx1"/>
              </a:solidFill>
              <a:latin typeface="+mn-lt"/>
              <a:cs typeface="Arial"/>
            </a:endParaRPr>
          </a:p>
        </p:txBody>
      </p:sp>
      <p:sp>
        <p:nvSpPr>
          <p:cNvPr id="34" name="TextBox 33">
            <a:extLst>
              <a:ext uri="{FF2B5EF4-FFF2-40B4-BE49-F238E27FC236}">
                <a16:creationId xmlns:a16="http://schemas.microsoft.com/office/drawing/2014/main" id="{61AAC066-AA63-DFD3-6A42-BA9EF888A8C0}"/>
              </a:ext>
            </a:extLst>
          </p:cNvPr>
          <p:cNvSpPr txBox="1"/>
          <p:nvPr/>
        </p:nvSpPr>
        <p:spPr>
          <a:xfrm>
            <a:off x="7023542" y="3767540"/>
            <a:ext cx="4520748" cy="1015663"/>
          </a:xfrm>
          <a:prstGeom prst="rect">
            <a:avLst/>
          </a:prstGeom>
          <a:noFill/>
        </p:spPr>
        <p:txBody>
          <a:bodyPr wrap="square" rtlCol="0">
            <a:spAutoFit/>
          </a:bodyPr>
          <a:lstStyle/>
          <a:p>
            <a:pPr algn="ctr" defTabSz="457200" fontAlgn="auto">
              <a:spcBef>
                <a:spcPts val="0"/>
              </a:spcBef>
              <a:spcAft>
                <a:spcPts val="0"/>
              </a:spcAft>
            </a:pPr>
            <a:r>
              <a:rPr lang="en-US" sz="2000" kern="0" dirty="0">
                <a:solidFill>
                  <a:schemeClr val="tx1"/>
                </a:solidFill>
                <a:latin typeface="+mn-lt"/>
                <a:cs typeface="Arial"/>
              </a:rPr>
              <a:t>Condition monitoring of filling levels, water sedimentation, and temperature in motorcycle fuel tanks.</a:t>
            </a:r>
            <a:endParaRPr lang="de-DE" sz="2000" kern="0" dirty="0">
              <a:solidFill>
                <a:schemeClr val="tx1"/>
              </a:solidFill>
              <a:latin typeface="+mn-lt"/>
              <a:cs typeface="Arial"/>
            </a:endParaRPr>
          </a:p>
        </p:txBody>
      </p:sp>
      <p:sp>
        <p:nvSpPr>
          <p:cNvPr id="35" name="TextBox 34">
            <a:extLst>
              <a:ext uri="{FF2B5EF4-FFF2-40B4-BE49-F238E27FC236}">
                <a16:creationId xmlns:a16="http://schemas.microsoft.com/office/drawing/2014/main" id="{BA92DA11-07C9-F060-FFCD-881EDEDA0C27}"/>
              </a:ext>
            </a:extLst>
          </p:cNvPr>
          <p:cNvSpPr txBox="1"/>
          <p:nvPr/>
        </p:nvSpPr>
        <p:spPr>
          <a:xfrm>
            <a:off x="8402341" y="3398208"/>
            <a:ext cx="911424" cy="369332"/>
          </a:xfrm>
          <a:prstGeom prst="rect">
            <a:avLst/>
          </a:prstGeom>
          <a:noFill/>
        </p:spPr>
        <p:txBody>
          <a:bodyPr wrap="square" rtlCol="0">
            <a:spAutoFit/>
          </a:bodyPr>
          <a:lstStyle/>
          <a:p>
            <a:pPr algn="ctr" defTabSz="457200" fontAlgn="auto">
              <a:spcBef>
                <a:spcPts val="0"/>
              </a:spcBef>
              <a:spcAft>
                <a:spcPts val="0"/>
              </a:spcAft>
            </a:pPr>
            <a:r>
              <a:rPr lang="en-US" sz="1800" b="1" kern="0" dirty="0">
                <a:solidFill>
                  <a:schemeClr val="tx1"/>
                </a:solidFill>
                <a:latin typeface="+mn-lt"/>
                <a:cs typeface="Arial"/>
              </a:rPr>
              <a:t>UC9</a:t>
            </a:r>
            <a:endParaRPr lang="de-DE" sz="1200" b="1" kern="0" dirty="0">
              <a:solidFill>
                <a:schemeClr val="tx1"/>
              </a:solidFill>
              <a:latin typeface="+mn-lt"/>
              <a:cs typeface="Arial"/>
            </a:endParaRPr>
          </a:p>
        </p:txBody>
      </p:sp>
      <p:pic>
        <p:nvPicPr>
          <p:cNvPr id="3" name="Picture 2" descr="MIOTY Network - Radiocrafts">
            <a:extLst>
              <a:ext uri="{FF2B5EF4-FFF2-40B4-BE49-F238E27FC236}">
                <a16:creationId xmlns:a16="http://schemas.microsoft.com/office/drawing/2014/main" id="{DEB8616D-9E67-CE7A-B07C-FC67E9C43C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3758" y="820463"/>
            <a:ext cx="2029784" cy="680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black logo&#10;&#10;Description automatically generated">
            <a:extLst>
              <a:ext uri="{FF2B5EF4-FFF2-40B4-BE49-F238E27FC236}">
                <a16:creationId xmlns:a16="http://schemas.microsoft.com/office/drawing/2014/main" id="{8088D75B-44BB-FEE0-E8E4-905E318E9AA5}"/>
              </a:ext>
            </a:extLst>
          </p:cNvPr>
          <p:cNvPicPr>
            <a:picLocks noChangeAspect="1"/>
          </p:cNvPicPr>
          <p:nvPr/>
        </p:nvPicPr>
        <p:blipFill>
          <a:blip r:embed="rId5"/>
          <a:stretch>
            <a:fillRect/>
          </a:stretch>
        </p:blipFill>
        <p:spPr>
          <a:xfrm>
            <a:off x="9283916" y="658763"/>
            <a:ext cx="1573996" cy="885372"/>
          </a:xfrm>
          <a:prstGeom prst="rect">
            <a:avLst/>
          </a:prstGeom>
        </p:spPr>
      </p:pic>
      <p:pic>
        <p:nvPicPr>
          <p:cNvPr id="5" name="Picture 4" descr="A group of silos with orange circles on the top&#10;&#10;Description automatically generated">
            <a:extLst>
              <a:ext uri="{FF2B5EF4-FFF2-40B4-BE49-F238E27FC236}">
                <a16:creationId xmlns:a16="http://schemas.microsoft.com/office/drawing/2014/main" id="{2B979C33-8E26-6F82-A78D-A6CD25AA93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6209" y="4783203"/>
            <a:ext cx="4323203" cy="1881515"/>
          </a:xfrm>
          <a:prstGeom prst="rect">
            <a:avLst/>
          </a:prstGeom>
        </p:spPr>
      </p:pic>
      <p:sp>
        <p:nvSpPr>
          <p:cNvPr id="6" name="Inhaltsplatzhalter 2">
            <a:extLst>
              <a:ext uri="{FF2B5EF4-FFF2-40B4-BE49-F238E27FC236}">
                <a16:creationId xmlns:a16="http://schemas.microsoft.com/office/drawing/2014/main" id="{975311E9-22BA-4682-AFC9-35EA06613D57}"/>
              </a:ext>
            </a:extLst>
          </p:cNvPr>
          <p:cNvSpPr>
            <a:spLocks noGrp="1"/>
          </p:cNvSpPr>
          <p:nvPr>
            <p:ph idx="1"/>
          </p:nvPr>
        </p:nvSpPr>
        <p:spPr>
          <a:xfrm>
            <a:off x="6230525" y="5169675"/>
            <a:ext cx="5742798" cy="1469405"/>
          </a:xfrm>
        </p:spPr>
        <p:txBody>
          <a:bodyPr lIns="91440" tIns="45720" rIns="91440" bIns="45720" anchor="t">
            <a:normAutofit fontScale="85000" lnSpcReduction="10000"/>
          </a:bodyPr>
          <a:lstStyle/>
          <a:p>
            <a:pPr marL="0" indent="0">
              <a:buNone/>
            </a:pPr>
            <a:r>
              <a:rPr lang="en-US" sz="2400" dirty="0"/>
              <a:t>Validation scope</a:t>
            </a:r>
          </a:p>
          <a:p>
            <a:r>
              <a:rPr lang="en-US" b="0" dirty="0"/>
              <a:t>Deployment and performance test in-house/labs</a:t>
            </a:r>
          </a:p>
          <a:p>
            <a:r>
              <a:rPr lang="en-US" b="0" dirty="0"/>
              <a:t>Test in real-case scenarios i.e., industrial bulk containers</a:t>
            </a:r>
          </a:p>
        </p:txBody>
      </p:sp>
    </p:spTree>
    <p:extLst>
      <p:ext uri="{BB962C8B-B14F-4D97-AF65-F5344CB8AC3E}">
        <p14:creationId xmlns:p14="http://schemas.microsoft.com/office/powerpoint/2010/main" val="132938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2E95-4BCF-14D9-B5B5-CA3BFEBFE8AA}"/>
              </a:ext>
            </a:extLst>
          </p:cNvPr>
          <p:cNvSpPr>
            <a:spLocks noGrp="1"/>
          </p:cNvSpPr>
          <p:nvPr>
            <p:ph type="ctrTitle"/>
          </p:nvPr>
        </p:nvSpPr>
        <p:spPr/>
        <p:txBody>
          <a:bodyPr/>
          <a:lstStyle/>
          <a:p>
            <a:r>
              <a:rPr lang="en-US" dirty="0"/>
              <a:t>Presentation Abstract</a:t>
            </a:r>
          </a:p>
        </p:txBody>
      </p:sp>
      <p:sp>
        <p:nvSpPr>
          <p:cNvPr id="3" name="Footer Placeholder 2">
            <a:extLst>
              <a:ext uri="{FF2B5EF4-FFF2-40B4-BE49-F238E27FC236}">
                <a16:creationId xmlns:a16="http://schemas.microsoft.com/office/drawing/2014/main" id="{7972E4AD-21EB-A110-A803-0263F31F5408}"/>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278C2945-D9FF-C339-784D-63A29CAD9072}"/>
              </a:ext>
            </a:extLst>
          </p:cNvPr>
          <p:cNvSpPr>
            <a:spLocks noGrp="1"/>
          </p:cNvSpPr>
          <p:nvPr>
            <p:ph type="sldNum" sz="quarter" idx="4"/>
          </p:nvPr>
        </p:nvSpPr>
        <p:spPr/>
        <p:txBody>
          <a:bodyPr/>
          <a:lstStyle/>
          <a:p>
            <a:fld id="{F9FCB281-5979-4F37-9D32-953D0EC99A6B}" type="slidenum">
              <a:rPr lang="en-GB" smtClean="0"/>
              <a:pPr/>
              <a:t>3</a:t>
            </a:fld>
            <a:endParaRPr lang="en-GB" dirty="0"/>
          </a:p>
        </p:txBody>
      </p:sp>
      <p:sp>
        <p:nvSpPr>
          <p:cNvPr id="5" name="Text Placeholder 4">
            <a:extLst>
              <a:ext uri="{FF2B5EF4-FFF2-40B4-BE49-F238E27FC236}">
                <a16:creationId xmlns:a16="http://schemas.microsoft.com/office/drawing/2014/main" id="{0D1AA90A-6DCE-D490-EF79-583A138E9AF3}"/>
              </a:ext>
            </a:extLst>
          </p:cNvPr>
          <p:cNvSpPr>
            <a:spLocks noGrp="1"/>
          </p:cNvSpPr>
          <p:nvPr>
            <p:ph type="body" sz="quarter" idx="10"/>
          </p:nvPr>
        </p:nvSpPr>
        <p:spPr>
          <a:xfrm>
            <a:off x="239027" y="807244"/>
            <a:ext cx="11070657" cy="5243512"/>
          </a:xfrm>
        </p:spPr>
        <p:txBody>
          <a:bodyPr>
            <a:noAutofit/>
          </a:bodyPr>
          <a:lstStyle/>
          <a:p>
            <a:r>
              <a:rPr lang="en-US" sz="2400" b="1" dirty="0"/>
              <a:t>Cloud computing </a:t>
            </a:r>
            <a:r>
              <a:rPr lang="en-US" sz="2400" dirty="0"/>
              <a:t>offers scalable resources but introduces latency and security concerns. </a:t>
            </a:r>
          </a:p>
          <a:p>
            <a:r>
              <a:rPr lang="en-US" sz="2400" b="1" dirty="0"/>
              <a:t>Edge computing </a:t>
            </a:r>
            <a:r>
              <a:rPr lang="en-US" sz="2400" dirty="0"/>
              <a:t>addresses latency and security by processing data closer to the source, but it faces challenges in maintaining consistency, reliability, and connectivity across constrained, distributed, and potentially mobile nodes. </a:t>
            </a:r>
          </a:p>
          <a:p>
            <a:r>
              <a:rPr lang="en-US" sz="2400" b="1" dirty="0"/>
              <a:t>Real-time operating systems (RTOS) </a:t>
            </a:r>
            <a:r>
              <a:rPr lang="en-US" sz="2400" dirty="0"/>
              <a:t>offer robust, efficient, and secure solutions in the rapidly evolving landscape of cloud/edge computing</a:t>
            </a:r>
          </a:p>
          <a:p>
            <a:r>
              <a:rPr lang="en-US" sz="2400" b="1" dirty="0"/>
              <a:t>RTOSs</a:t>
            </a:r>
            <a:r>
              <a:rPr lang="en-US" sz="2400" dirty="0"/>
              <a:t> have to balance resource limitations with high performance and security</a:t>
            </a:r>
          </a:p>
          <a:p>
            <a:r>
              <a:rPr lang="en-US" sz="2400" b="1" dirty="0"/>
              <a:t>Challenges</a:t>
            </a:r>
            <a:r>
              <a:rPr lang="en-US" sz="2400" dirty="0"/>
              <a:t> include data integrity, complexity, and interoperability while satisfying safety/security standards. </a:t>
            </a:r>
          </a:p>
          <a:p>
            <a:r>
              <a:rPr lang="en-US" sz="2400" b="1" dirty="0"/>
              <a:t>Applicable domains </a:t>
            </a:r>
            <a:r>
              <a:rPr lang="en-US" sz="2400" dirty="0"/>
              <a:t>include autonomous vehicles, industrial automation, and safety-critical infrastructure</a:t>
            </a:r>
          </a:p>
        </p:txBody>
      </p:sp>
      <p:pic>
        <p:nvPicPr>
          <p:cNvPr id="7" name="Picture 6">
            <a:extLst>
              <a:ext uri="{FF2B5EF4-FFF2-40B4-BE49-F238E27FC236}">
                <a16:creationId xmlns:a16="http://schemas.microsoft.com/office/drawing/2014/main" id="{79C0CC6E-2F96-AFF7-AAFD-53A9E8F1604F}"/>
              </a:ext>
            </a:extLst>
          </p:cNvPr>
          <p:cNvPicPr>
            <a:picLocks noChangeAspect="1"/>
          </p:cNvPicPr>
          <p:nvPr/>
        </p:nvPicPr>
        <p:blipFill>
          <a:blip r:embed="rId2"/>
          <a:stretch>
            <a:fillRect/>
          </a:stretch>
        </p:blipFill>
        <p:spPr>
          <a:xfrm>
            <a:off x="10402303" y="3323122"/>
            <a:ext cx="1428750" cy="1428750"/>
          </a:xfrm>
          <a:prstGeom prst="rect">
            <a:avLst/>
          </a:prstGeom>
        </p:spPr>
      </p:pic>
    </p:spTree>
    <p:extLst>
      <p:ext uri="{BB962C8B-B14F-4D97-AF65-F5344CB8AC3E}">
        <p14:creationId xmlns:p14="http://schemas.microsoft.com/office/powerpoint/2010/main" val="3470887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0F598E-D3BA-45EE-6A0F-55DE000403DC}"/>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F8BCCA06-C7A1-A308-092D-168D92F97CF4}"/>
              </a:ext>
            </a:extLst>
          </p:cNvPr>
          <p:cNvSpPr>
            <a:spLocks noGrp="1"/>
          </p:cNvSpPr>
          <p:nvPr>
            <p:ph type="sldNum" sz="quarter" idx="4"/>
          </p:nvPr>
        </p:nvSpPr>
        <p:spPr/>
        <p:txBody>
          <a:bodyPr/>
          <a:lstStyle/>
          <a:p>
            <a:fld id="{F9FCB281-5979-4F37-9D32-953D0EC99A6B}" type="slidenum">
              <a:rPr lang="en-GB" smtClean="0"/>
              <a:pPr/>
              <a:t>30</a:t>
            </a:fld>
            <a:endParaRPr lang="en-GB" dirty="0"/>
          </a:p>
        </p:txBody>
      </p:sp>
      <p:sp>
        <p:nvSpPr>
          <p:cNvPr id="10" name="Titel 1">
            <a:extLst>
              <a:ext uri="{FF2B5EF4-FFF2-40B4-BE49-F238E27FC236}">
                <a16:creationId xmlns:a16="http://schemas.microsoft.com/office/drawing/2014/main" id="{0BC93F9A-2CBA-62AD-E2A5-BAE75A482FDA}"/>
              </a:ext>
            </a:extLst>
          </p:cNvPr>
          <p:cNvSpPr txBox="1">
            <a:spLocks/>
          </p:cNvSpPr>
          <p:nvPr/>
        </p:nvSpPr>
        <p:spPr bwMode="auto">
          <a:xfrm>
            <a:off x="397163" y="150415"/>
            <a:ext cx="8449071" cy="5109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algn="l" rtl="0" eaLnBrk="1" fontAlgn="base" hangingPunct="1">
              <a:spcBef>
                <a:spcPct val="0"/>
              </a:spcBef>
              <a:spcAft>
                <a:spcPct val="0"/>
              </a:spcAft>
              <a:defRPr sz="2800" b="1" i="0" baseline="0">
                <a:ln>
                  <a:noFill/>
                </a:ln>
                <a:solidFill>
                  <a:srgbClr val="626262"/>
                </a:solidFill>
                <a:latin typeface="+mj-lt"/>
                <a:ea typeface="+mj-ea"/>
                <a:cs typeface="+mj-cs"/>
              </a:defRPr>
            </a:lvl1pPr>
            <a:lvl2pPr algn="l" rtl="0" eaLnBrk="1" fontAlgn="base" hangingPunct="1">
              <a:spcBef>
                <a:spcPct val="0"/>
              </a:spcBef>
              <a:spcAft>
                <a:spcPct val="0"/>
              </a:spcAft>
              <a:defRPr sz="2400" b="1">
                <a:solidFill>
                  <a:srgbClr val="3280BE"/>
                </a:solidFill>
                <a:latin typeface="Arial" charset="0"/>
              </a:defRPr>
            </a:lvl2pPr>
            <a:lvl3pPr algn="l" rtl="0" eaLnBrk="1" fontAlgn="base" hangingPunct="1">
              <a:spcBef>
                <a:spcPct val="0"/>
              </a:spcBef>
              <a:spcAft>
                <a:spcPct val="0"/>
              </a:spcAft>
              <a:defRPr sz="2400" b="1">
                <a:solidFill>
                  <a:srgbClr val="3280BE"/>
                </a:solidFill>
                <a:latin typeface="Arial" charset="0"/>
              </a:defRPr>
            </a:lvl3pPr>
            <a:lvl4pPr algn="l" rtl="0" eaLnBrk="1" fontAlgn="base" hangingPunct="1">
              <a:spcBef>
                <a:spcPct val="0"/>
              </a:spcBef>
              <a:spcAft>
                <a:spcPct val="0"/>
              </a:spcAft>
              <a:defRPr sz="2400" b="1">
                <a:solidFill>
                  <a:srgbClr val="3280BE"/>
                </a:solidFill>
                <a:latin typeface="Arial" charset="0"/>
              </a:defRPr>
            </a:lvl4pPr>
            <a:lvl5pPr algn="l" rtl="0" eaLnBrk="1" fontAlgn="base" hangingPunct="1">
              <a:spcBef>
                <a:spcPct val="0"/>
              </a:spcBef>
              <a:spcAft>
                <a:spcPct val="0"/>
              </a:spcAft>
              <a:defRPr sz="2400" b="1">
                <a:solidFill>
                  <a:srgbClr val="3280BE"/>
                </a:solidFill>
                <a:latin typeface="Arial" charset="0"/>
              </a:defRPr>
            </a:lvl5pPr>
            <a:lvl6pPr marL="457200" algn="l" rtl="0" eaLnBrk="1" fontAlgn="base" hangingPunct="1">
              <a:spcBef>
                <a:spcPct val="0"/>
              </a:spcBef>
              <a:spcAft>
                <a:spcPct val="0"/>
              </a:spcAft>
              <a:defRPr sz="2400" b="1">
                <a:solidFill>
                  <a:srgbClr val="007DC8"/>
                </a:solidFill>
                <a:latin typeface="Arial" charset="0"/>
              </a:defRPr>
            </a:lvl6pPr>
            <a:lvl7pPr marL="914400" algn="l" rtl="0" eaLnBrk="1" fontAlgn="base" hangingPunct="1">
              <a:spcBef>
                <a:spcPct val="0"/>
              </a:spcBef>
              <a:spcAft>
                <a:spcPct val="0"/>
              </a:spcAft>
              <a:defRPr sz="2400" b="1">
                <a:solidFill>
                  <a:srgbClr val="007DC8"/>
                </a:solidFill>
                <a:latin typeface="Arial" charset="0"/>
              </a:defRPr>
            </a:lvl7pPr>
            <a:lvl8pPr marL="1371600" algn="l" rtl="0" eaLnBrk="1" fontAlgn="base" hangingPunct="1">
              <a:spcBef>
                <a:spcPct val="0"/>
              </a:spcBef>
              <a:spcAft>
                <a:spcPct val="0"/>
              </a:spcAft>
              <a:defRPr sz="2400" b="1">
                <a:solidFill>
                  <a:srgbClr val="007DC8"/>
                </a:solidFill>
                <a:latin typeface="Arial" charset="0"/>
              </a:defRPr>
            </a:lvl8pPr>
            <a:lvl9pPr marL="1828800" algn="l" rtl="0" eaLnBrk="1" fontAlgn="base" hangingPunct="1">
              <a:spcBef>
                <a:spcPct val="0"/>
              </a:spcBef>
              <a:spcAft>
                <a:spcPct val="0"/>
              </a:spcAft>
              <a:defRPr sz="2400" b="1">
                <a:solidFill>
                  <a:srgbClr val="007DC8"/>
                </a:solidFill>
                <a:latin typeface="Arial" charset="0"/>
              </a:defRPr>
            </a:lvl9pPr>
          </a:lstStyle>
          <a:p>
            <a:r>
              <a:rPr lang="en-US" sz="2400" kern="0" dirty="0">
                <a:solidFill>
                  <a:schemeClr val="accent1">
                    <a:lumMod val="50000"/>
                  </a:schemeClr>
                </a:solidFill>
              </a:rPr>
              <a:t>LOLIPOP UC7&amp;9: Gateway</a:t>
            </a:r>
            <a:endParaRPr lang="en-GB" kern="0" dirty="0">
              <a:solidFill>
                <a:schemeClr val="accent1">
                  <a:lumMod val="50000"/>
                </a:schemeClr>
              </a:solidFill>
            </a:endParaRPr>
          </a:p>
        </p:txBody>
      </p:sp>
      <p:sp>
        <p:nvSpPr>
          <p:cNvPr id="11" name="TextBox 10">
            <a:extLst>
              <a:ext uri="{FF2B5EF4-FFF2-40B4-BE49-F238E27FC236}">
                <a16:creationId xmlns:a16="http://schemas.microsoft.com/office/drawing/2014/main" id="{F1BF9E90-77E5-8D62-3E14-99BDC0423876}"/>
              </a:ext>
            </a:extLst>
          </p:cNvPr>
          <p:cNvSpPr txBox="1"/>
          <p:nvPr/>
        </p:nvSpPr>
        <p:spPr>
          <a:xfrm>
            <a:off x="2743737" y="6247950"/>
            <a:ext cx="911424" cy="369332"/>
          </a:xfrm>
          <a:prstGeom prst="rect">
            <a:avLst/>
          </a:prstGeom>
          <a:noFill/>
        </p:spPr>
        <p:txBody>
          <a:bodyPr wrap="square" rtlCol="0">
            <a:spAutoFit/>
          </a:bodyPr>
          <a:lstStyle/>
          <a:p>
            <a:pPr algn="ctr" defTabSz="457200" fontAlgn="auto">
              <a:spcBef>
                <a:spcPts val="0"/>
              </a:spcBef>
              <a:spcAft>
                <a:spcPts val="0"/>
              </a:spcAft>
            </a:pPr>
            <a:r>
              <a:rPr lang="en-US" sz="1800" b="1" kern="0" dirty="0">
                <a:solidFill>
                  <a:schemeClr val="tx1"/>
                </a:solidFill>
                <a:latin typeface="+mn-lt"/>
                <a:cs typeface="Arial"/>
              </a:rPr>
              <a:t>UC7</a:t>
            </a:r>
            <a:endParaRPr lang="de-DE" sz="1200" b="1" kern="0" dirty="0">
              <a:solidFill>
                <a:schemeClr val="tx1"/>
              </a:solidFill>
              <a:latin typeface="+mn-lt"/>
              <a:cs typeface="Arial"/>
            </a:endParaRPr>
          </a:p>
        </p:txBody>
      </p:sp>
      <p:sp>
        <p:nvSpPr>
          <p:cNvPr id="12" name="TextBox 11">
            <a:extLst>
              <a:ext uri="{FF2B5EF4-FFF2-40B4-BE49-F238E27FC236}">
                <a16:creationId xmlns:a16="http://schemas.microsoft.com/office/drawing/2014/main" id="{7C1EADC2-A44C-9F8C-88A6-155BFECBF653}"/>
              </a:ext>
            </a:extLst>
          </p:cNvPr>
          <p:cNvSpPr txBox="1"/>
          <p:nvPr/>
        </p:nvSpPr>
        <p:spPr>
          <a:xfrm>
            <a:off x="8536841" y="6374864"/>
            <a:ext cx="911424" cy="369332"/>
          </a:xfrm>
          <a:prstGeom prst="rect">
            <a:avLst/>
          </a:prstGeom>
          <a:noFill/>
        </p:spPr>
        <p:txBody>
          <a:bodyPr wrap="square" rtlCol="0">
            <a:spAutoFit/>
          </a:bodyPr>
          <a:lstStyle/>
          <a:p>
            <a:pPr algn="ctr" defTabSz="457200" fontAlgn="auto">
              <a:spcBef>
                <a:spcPts val="0"/>
              </a:spcBef>
              <a:spcAft>
                <a:spcPts val="0"/>
              </a:spcAft>
            </a:pPr>
            <a:r>
              <a:rPr lang="en-US" sz="1800" b="1" kern="0" dirty="0">
                <a:solidFill>
                  <a:schemeClr val="tx1"/>
                </a:solidFill>
                <a:latin typeface="+mn-lt"/>
                <a:cs typeface="Arial"/>
              </a:rPr>
              <a:t>UC9</a:t>
            </a:r>
            <a:endParaRPr lang="de-DE" sz="1200" b="1" kern="0" dirty="0">
              <a:solidFill>
                <a:schemeClr val="tx1"/>
              </a:solidFill>
              <a:latin typeface="+mn-lt"/>
              <a:cs typeface="Arial"/>
            </a:endParaRPr>
          </a:p>
        </p:txBody>
      </p:sp>
      <p:pic>
        <p:nvPicPr>
          <p:cNvPr id="14" name="Picture 13">
            <a:extLst>
              <a:ext uri="{FF2B5EF4-FFF2-40B4-BE49-F238E27FC236}">
                <a16:creationId xmlns:a16="http://schemas.microsoft.com/office/drawing/2014/main" id="{3E100ECE-FC2E-2FED-376E-1A9FC8C7C919}"/>
              </a:ext>
            </a:extLst>
          </p:cNvPr>
          <p:cNvPicPr>
            <a:picLocks noChangeAspect="1"/>
          </p:cNvPicPr>
          <p:nvPr/>
        </p:nvPicPr>
        <p:blipFill>
          <a:blip r:embed="rId2"/>
          <a:stretch>
            <a:fillRect/>
          </a:stretch>
        </p:blipFill>
        <p:spPr>
          <a:xfrm>
            <a:off x="0" y="769298"/>
            <a:ext cx="5919483" cy="5548393"/>
          </a:xfrm>
          <a:prstGeom prst="rect">
            <a:avLst/>
          </a:prstGeom>
        </p:spPr>
      </p:pic>
      <p:pic>
        <p:nvPicPr>
          <p:cNvPr id="18" name="Picture 17">
            <a:extLst>
              <a:ext uri="{FF2B5EF4-FFF2-40B4-BE49-F238E27FC236}">
                <a16:creationId xmlns:a16="http://schemas.microsoft.com/office/drawing/2014/main" id="{80A983EF-1D20-3236-F74C-0D4E4CA004EF}"/>
              </a:ext>
            </a:extLst>
          </p:cNvPr>
          <p:cNvPicPr>
            <a:picLocks noChangeAspect="1"/>
          </p:cNvPicPr>
          <p:nvPr/>
        </p:nvPicPr>
        <p:blipFill>
          <a:blip r:embed="rId3"/>
          <a:stretch>
            <a:fillRect/>
          </a:stretch>
        </p:blipFill>
        <p:spPr>
          <a:xfrm>
            <a:off x="5670797" y="669418"/>
            <a:ext cx="6466022" cy="5300918"/>
          </a:xfrm>
          <a:prstGeom prst="rect">
            <a:avLst/>
          </a:prstGeom>
        </p:spPr>
      </p:pic>
    </p:spTree>
    <p:extLst>
      <p:ext uri="{BB962C8B-B14F-4D97-AF65-F5344CB8AC3E}">
        <p14:creationId xmlns:p14="http://schemas.microsoft.com/office/powerpoint/2010/main" val="24074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31580-C6AF-EF2D-670A-58408729ACD2}"/>
              </a:ext>
            </a:extLst>
          </p:cNvPr>
          <p:cNvSpPr>
            <a:spLocks noGrp="1"/>
          </p:cNvSpPr>
          <p:nvPr>
            <p:ph type="title"/>
          </p:nvPr>
        </p:nvSpPr>
        <p:spPr>
          <a:xfrm>
            <a:off x="375537" y="182459"/>
            <a:ext cx="7807567" cy="524326"/>
          </a:xfrm>
        </p:spPr>
        <p:txBody>
          <a:bodyPr>
            <a:normAutofit/>
          </a:bodyPr>
          <a:lstStyle/>
          <a:p>
            <a:r>
              <a:rPr lang="en-US" sz="2400" dirty="0">
                <a:solidFill>
                  <a:schemeClr val="accent1">
                    <a:lumMod val="50000"/>
                  </a:schemeClr>
                </a:solidFill>
              </a:rPr>
              <a:t>Lolipop IoT UC7&amp;9: WORK IN PROGRESS</a:t>
            </a:r>
            <a:endParaRPr lang="en-GB" dirty="0">
              <a:solidFill>
                <a:schemeClr val="accent1">
                  <a:lumMod val="50000"/>
                </a:schemeClr>
              </a:solidFill>
            </a:endParaRPr>
          </a:p>
        </p:txBody>
      </p:sp>
      <p:sp>
        <p:nvSpPr>
          <p:cNvPr id="8" name="Inhaltsplatzhalter 2">
            <a:extLst>
              <a:ext uri="{FF2B5EF4-FFF2-40B4-BE49-F238E27FC236}">
                <a16:creationId xmlns:a16="http://schemas.microsoft.com/office/drawing/2014/main" id="{2359DCBB-A688-B21B-78BD-DE8FF063AD0C}"/>
              </a:ext>
            </a:extLst>
          </p:cNvPr>
          <p:cNvSpPr txBox="1">
            <a:spLocks/>
          </p:cNvSpPr>
          <p:nvPr/>
        </p:nvSpPr>
        <p:spPr>
          <a:xfrm>
            <a:off x="1206501" y="2181410"/>
            <a:ext cx="10858500" cy="3541956"/>
          </a:xfrm>
          <a:prstGeom prst="rect">
            <a:avLst/>
          </a:prstGeom>
        </p:spPr>
        <p:txBody>
          <a:bodyPr lIns="91440" tIns="45720" rIns="91440" bIns="45720" anchor="t"/>
          <a:lstStyle>
            <a:lvl1pPr marL="180975" indent="-180975" algn="l" rtl="0" eaLnBrk="1" fontAlgn="base" hangingPunct="1">
              <a:spcBef>
                <a:spcPct val="20000"/>
              </a:spcBef>
              <a:spcAft>
                <a:spcPct val="0"/>
              </a:spcAft>
              <a:buFont typeface="Arial Unicode MS" panose="020B0604020202020204" pitchFamily="34" charset="-128"/>
              <a:buChar char="›"/>
              <a:tabLst>
                <a:tab pos="0" algn="l"/>
                <a:tab pos="361950" algn="l"/>
                <a:tab pos="714375" algn="l"/>
                <a:tab pos="1076325" algn="l"/>
                <a:tab pos="1438275" algn="l"/>
              </a:tabLst>
              <a:defRPr sz="2200" b="1">
                <a:solidFill>
                  <a:schemeClr val="tx1"/>
                </a:solidFill>
                <a:latin typeface="+mn-lt"/>
                <a:ea typeface="+mn-ea"/>
                <a:cs typeface="+mn-cs"/>
              </a:defRPr>
            </a:lvl1pPr>
            <a:lvl2pPr marL="538163" indent="-177800" algn="l" rtl="0" eaLnBrk="1" fontAlgn="base" hangingPunct="1">
              <a:spcBef>
                <a:spcPct val="20000"/>
              </a:spcBef>
              <a:spcAft>
                <a:spcPct val="0"/>
              </a:spcAft>
              <a:buChar char="–"/>
              <a:tabLst>
                <a:tab pos="0" algn="l"/>
                <a:tab pos="361950" algn="l"/>
                <a:tab pos="714375" algn="l"/>
                <a:tab pos="1076325" algn="l"/>
                <a:tab pos="1438275" algn="l"/>
              </a:tabLst>
              <a:defRPr sz="2000" b="1">
                <a:solidFill>
                  <a:schemeClr val="tx1"/>
                </a:solidFill>
                <a:latin typeface="+mn-lt"/>
              </a:defRPr>
            </a:lvl2pPr>
            <a:lvl3pPr marL="895350" indent="-177800" algn="l" rtl="0" eaLnBrk="1" fontAlgn="base" hangingPunct="1">
              <a:spcBef>
                <a:spcPct val="20000"/>
              </a:spcBef>
              <a:spcAft>
                <a:spcPct val="0"/>
              </a:spcAft>
              <a:buFont typeface="Arial Unicode MS" panose="020B0604020202020204" pitchFamily="34" charset="-128"/>
              <a:buChar char="›"/>
              <a:tabLst>
                <a:tab pos="0" algn="l"/>
                <a:tab pos="361950" algn="l"/>
                <a:tab pos="714375" algn="l"/>
                <a:tab pos="1076325" algn="l"/>
                <a:tab pos="1438275" algn="l"/>
              </a:tabLst>
              <a:defRPr sz="2000">
                <a:solidFill>
                  <a:schemeClr val="tx1"/>
                </a:solidFill>
                <a:latin typeface="+mn-lt"/>
              </a:defRPr>
            </a:lvl3pPr>
            <a:lvl4pPr marL="1250950" indent="-1762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4pPr>
            <a:lvl5pPr marL="1619250" indent="-1889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5pPr>
            <a:lvl6pPr marL="2076450" indent="-1889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6pPr>
            <a:lvl7pPr marL="2533650" indent="-1889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7pPr>
            <a:lvl8pPr marL="2990850" indent="-1889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8pPr>
            <a:lvl9pPr marL="3448050" indent="-188913" algn="l" rtl="0" eaLnBrk="1" fontAlgn="base" hangingPunct="1">
              <a:spcBef>
                <a:spcPct val="20000"/>
              </a:spcBef>
              <a:spcAft>
                <a:spcPct val="0"/>
              </a:spcAft>
              <a:buChar char="»"/>
              <a:tabLst>
                <a:tab pos="0" algn="l"/>
                <a:tab pos="361950" algn="l"/>
                <a:tab pos="714375" algn="l"/>
                <a:tab pos="1076325" algn="l"/>
                <a:tab pos="1438275" algn="l"/>
              </a:tabLst>
              <a:defRPr sz="1600">
                <a:solidFill>
                  <a:schemeClr val="tx1"/>
                </a:solidFill>
                <a:latin typeface="+mn-lt"/>
              </a:defRPr>
            </a:lvl9pPr>
          </a:lstStyle>
          <a:p>
            <a:pPr marL="360363" lvl="1" indent="0">
              <a:buNone/>
            </a:pPr>
            <a:endParaRPr lang="en-GB" sz="1600" b="0" kern="0" dirty="0"/>
          </a:p>
          <a:p>
            <a:pPr marL="703263" lvl="1" indent="-342900">
              <a:buFont typeface="+mj-lt"/>
              <a:buAutoNum type="arabicPeriod"/>
            </a:pPr>
            <a:endParaRPr lang="en-GB" sz="1800" b="0" kern="0" dirty="0"/>
          </a:p>
          <a:p>
            <a:pPr marL="346075" indent="-342900">
              <a:buFont typeface="+mj-lt"/>
              <a:buAutoNum type="arabicPeriod"/>
            </a:pPr>
            <a:endParaRPr lang="en-GB" sz="2000" b="0" kern="0" dirty="0"/>
          </a:p>
          <a:p>
            <a:pPr marL="346075" indent="-342900">
              <a:buFont typeface="+mj-lt"/>
              <a:buAutoNum type="arabicPeriod"/>
            </a:pPr>
            <a:endParaRPr lang="en-GB" b="0" kern="0" dirty="0"/>
          </a:p>
          <a:p>
            <a:pPr marL="360363" lvl="1" indent="0">
              <a:buFontTx/>
              <a:buNone/>
            </a:pPr>
            <a:endParaRPr lang="en-GB" sz="1800" b="0" kern="0" dirty="0"/>
          </a:p>
        </p:txBody>
      </p:sp>
      <p:pic>
        <p:nvPicPr>
          <p:cNvPr id="4" name="Picture 3">
            <a:extLst>
              <a:ext uri="{FF2B5EF4-FFF2-40B4-BE49-F238E27FC236}">
                <a16:creationId xmlns:a16="http://schemas.microsoft.com/office/drawing/2014/main" id="{134B4108-7780-7B66-513D-ECFAB6D488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01" t="13249" r="6255" b="5787"/>
          <a:stretch/>
        </p:blipFill>
        <p:spPr>
          <a:xfrm>
            <a:off x="6998947" y="3324793"/>
            <a:ext cx="5120955" cy="3440213"/>
          </a:xfrm>
          <a:prstGeom prst="rect">
            <a:avLst/>
          </a:prstGeom>
        </p:spPr>
      </p:pic>
      <p:sp>
        <p:nvSpPr>
          <p:cNvPr id="5" name="TextBox 4">
            <a:extLst>
              <a:ext uri="{FF2B5EF4-FFF2-40B4-BE49-F238E27FC236}">
                <a16:creationId xmlns:a16="http://schemas.microsoft.com/office/drawing/2014/main" id="{7CE69494-7A19-ADF1-4342-D4FE0C1E85C0}"/>
              </a:ext>
            </a:extLst>
          </p:cNvPr>
          <p:cNvSpPr txBox="1"/>
          <p:nvPr/>
        </p:nvSpPr>
        <p:spPr>
          <a:xfrm>
            <a:off x="7418319" y="945129"/>
            <a:ext cx="4440997" cy="2308324"/>
          </a:xfrm>
          <a:prstGeom prst="rect">
            <a:avLst/>
          </a:prstGeom>
          <a:noFill/>
        </p:spPr>
        <p:txBody>
          <a:bodyPr wrap="square" rtlCol="0">
            <a:spAutoFit/>
          </a:bodyPr>
          <a:lstStyle/>
          <a:p>
            <a:r>
              <a:rPr lang="de-DE" b="1" i="0" dirty="0">
                <a:solidFill>
                  <a:srgbClr val="000000"/>
                </a:solidFill>
                <a:effectLst/>
                <a:highlight>
                  <a:srgbClr val="FFFFFF"/>
                </a:highlight>
                <a:latin typeface="Poppins" panose="020B0502040204020203" pitchFamily="2" charset="0"/>
              </a:rPr>
              <a:t>NXP S32G-VNP-RDB3</a:t>
            </a:r>
          </a:p>
          <a:p>
            <a:r>
              <a:rPr lang="pt-BR" dirty="0">
                <a:solidFill>
                  <a:srgbClr val="000000"/>
                </a:solidFill>
                <a:highlight>
                  <a:srgbClr val="FFFFFF"/>
                </a:highlight>
                <a:latin typeface="Poppins" panose="00000500000000000000" pitchFamily="2" charset="0"/>
              </a:rPr>
              <a:t>     O</a:t>
            </a:r>
            <a:r>
              <a:rPr lang="pt-BR" b="0" i="0" dirty="0">
                <a:solidFill>
                  <a:srgbClr val="000000"/>
                </a:solidFill>
                <a:effectLst/>
                <a:highlight>
                  <a:srgbClr val="FFFFFF"/>
                </a:highlight>
                <a:latin typeface="Poppins" panose="00000500000000000000" pitchFamily="2" charset="0"/>
              </a:rPr>
              <a:t>ctal Arm</a:t>
            </a:r>
            <a:r>
              <a:rPr lang="pt-BR" b="0" i="0" baseline="30000" dirty="0">
                <a:solidFill>
                  <a:srgbClr val="000000"/>
                </a:solidFill>
                <a:effectLst/>
                <a:highlight>
                  <a:srgbClr val="FFFFFF"/>
                </a:highlight>
                <a:latin typeface="Poppins" panose="00000500000000000000" pitchFamily="2" charset="0"/>
              </a:rPr>
              <a:t>®</a:t>
            </a:r>
            <a:r>
              <a:rPr lang="pt-BR" b="0" i="0" dirty="0">
                <a:solidFill>
                  <a:srgbClr val="000000"/>
                </a:solidFill>
                <a:effectLst/>
                <a:highlight>
                  <a:srgbClr val="FFFFFF"/>
                </a:highlight>
                <a:latin typeface="Poppins" panose="00000500000000000000" pitchFamily="2" charset="0"/>
              </a:rPr>
              <a:t> Cortex</a:t>
            </a:r>
            <a:r>
              <a:rPr lang="pt-BR" b="0" i="0" baseline="30000" dirty="0">
                <a:solidFill>
                  <a:srgbClr val="000000"/>
                </a:solidFill>
                <a:effectLst/>
                <a:highlight>
                  <a:srgbClr val="FFFFFF"/>
                </a:highlight>
                <a:latin typeface="Poppins" panose="00000500000000000000" pitchFamily="2" charset="0"/>
              </a:rPr>
              <a:t>®</a:t>
            </a:r>
            <a:r>
              <a:rPr lang="pt-BR" b="0" i="0" dirty="0">
                <a:solidFill>
                  <a:srgbClr val="000000"/>
                </a:solidFill>
                <a:effectLst/>
                <a:highlight>
                  <a:srgbClr val="FFFFFF"/>
                </a:highlight>
                <a:latin typeface="Poppins" panose="00000500000000000000" pitchFamily="2" charset="0"/>
              </a:rPr>
              <a:t>-A53 cores</a:t>
            </a:r>
          </a:p>
          <a:p>
            <a:r>
              <a:rPr lang="en-US" b="0" i="0" dirty="0">
                <a:solidFill>
                  <a:srgbClr val="000000"/>
                </a:solidFill>
                <a:effectLst/>
                <a:highlight>
                  <a:srgbClr val="FFFFFF"/>
                </a:highlight>
                <a:latin typeface="Poppins" panose="00000500000000000000" pitchFamily="2" charset="0"/>
              </a:rPr>
              <a:t>integrated board for: </a:t>
            </a:r>
          </a:p>
          <a:p>
            <a:pPr marL="285750" indent="-285750">
              <a:buFont typeface="Arial" panose="020B0604020202020204" pitchFamily="34" charset="0"/>
              <a:buChar char="•"/>
            </a:pPr>
            <a:r>
              <a:rPr lang="en-US" b="0" i="0" dirty="0">
                <a:solidFill>
                  <a:srgbClr val="000000"/>
                </a:solidFill>
                <a:effectLst/>
                <a:highlight>
                  <a:srgbClr val="FFFFFF"/>
                </a:highlight>
                <a:latin typeface="Poppins" panose="00000500000000000000" pitchFamily="2" charset="0"/>
              </a:rPr>
              <a:t>vehicle computer</a:t>
            </a:r>
          </a:p>
          <a:p>
            <a:pPr marL="285750" indent="-285750">
              <a:buFont typeface="Arial" panose="020B0604020202020204" pitchFamily="34" charset="0"/>
              <a:buChar char="•"/>
            </a:pPr>
            <a:r>
              <a:rPr lang="en-US" b="0" i="0" dirty="0">
                <a:solidFill>
                  <a:srgbClr val="000000"/>
                </a:solidFill>
                <a:effectLst/>
                <a:highlight>
                  <a:srgbClr val="FFFFFF"/>
                </a:highlight>
                <a:latin typeface="Poppins" panose="00000500000000000000" pitchFamily="2" charset="0"/>
              </a:rPr>
              <a:t>service-oriented gateways (</a:t>
            </a:r>
            <a:r>
              <a:rPr lang="en-US" b="0" i="0" dirty="0" err="1">
                <a:solidFill>
                  <a:srgbClr val="000000"/>
                </a:solidFill>
                <a:effectLst/>
                <a:highlight>
                  <a:srgbClr val="FFFFFF"/>
                </a:highlight>
                <a:latin typeface="Poppins" panose="00000500000000000000" pitchFamily="2" charset="0"/>
              </a:rPr>
              <a:t>SoG</a:t>
            </a:r>
            <a:r>
              <a:rPr lang="en-US" b="0" i="0" dirty="0">
                <a:solidFill>
                  <a:srgbClr val="000000"/>
                </a:solidFill>
                <a:effectLst/>
                <a:highlight>
                  <a:srgbClr val="FFFFFF"/>
                </a:highlight>
                <a:latin typeface="Poppins" panose="00000500000000000000" pitchFamily="2" charset="0"/>
              </a:rPr>
              <a:t>)</a:t>
            </a:r>
          </a:p>
          <a:p>
            <a:pPr marL="285750" indent="-285750">
              <a:buFont typeface="Arial" panose="020B0604020202020204" pitchFamily="34" charset="0"/>
              <a:buChar char="•"/>
            </a:pPr>
            <a:r>
              <a:rPr lang="en-US" b="0" i="0" dirty="0">
                <a:solidFill>
                  <a:srgbClr val="000000"/>
                </a:solidFill>
                <a:effectLst/>
                <a:highlight>
                  <a:srgbClr val="FFFFFF"/>
                </a:highlight>
                <a:latin typeface="Poppins" panose="00000500000000000000" pitchFamily="2" charset="0"/>
              </a:rPr>
              <a:t>domain control applications, </a:t>
            </a:r>
          </a:p>
          <a:p>
            <a:pPr marL="285750" indent="-285750">
              <a:buFont typeface="Arial" panose="020B0604020202020204" pitchFamily="34" charset="0"/>
              <a:buChar char="•"/>
            </a:pPr>
            <a:r>
              <a:rPr lang="en-US" b="0" i="0" dirty="0">
                <a:solidFill>
                  <a:srgbClr val="000000"/>
                </a:solidFill>
                <a:effectLst/>
                <a:highlight>
                  <a:srgbClr val="FFFFFF"/>
                </a:highlight>
                <a:latin typeface="Poppins" panose="00000500000000000000" pitchFamily="2" charset="0"/>
              </a:rPr>
              <a:t>high-performance processing</a:t>
            </a:r>
          </a:p>
          <a:p>
            <a:pPr marL="285750" indent="-285750">
              <a:buFont typeface="Arial" panose="020B0604020202020204" pitchFamily="34" charset="0"/>
              <a:buChar char="•"/>
            </a:pPr>
            <a:r>
              <a:rPr lang="en-US" b="0" i="0" dirty="0">
                <a:solidFill>
                  <a:srgbClr val="000000"/>
                </a:solidFill>
                <a:effectLst/>
                <a:highlight>
                  <a:srgbClr val="FFFFFF"/>
                </a:highlight>
                <a:latin typeface="Poppins" panose="00000500000000000000" pitchFamily="2" charset="0"/>
              </a:rPr>
              <a:t>safety and security applications</a:t>
            </a:r>
            <a:endParaRPr lang="de-DE" b="1" dirty="0"/>
          </a:p>
        </p:txBody>
      </p:sp>
      <p:sp>
        <p:nvSpPr>
          <p:cNvPr id="3" name="TextBox 2">
            <a:extLst>
              <a:ext uri="{FF2B5EF4-FFF2-40B4-BE49-F238E27FC236}">
                <a16:creationId xmlns:a16="http://schemas.microsoft.com/office/drawing/2014/main" id="{B898DBFC-0F2D-CD93-06EA-6E9C901A60F8}"/>
              </a:ext>
            </a:extLst>
          </p:cNvPr>
          <p:cNvSpPr txBox="1"/>
          <p:nvPr/>
        </p:nvSpPr>
        <p:spPr>
          <a:xfrm>
            <a:off x="420547" y="1367774"/>
            <a:ext cx="5675453" cy="4893647"/>
          </a:xfrm>
          <a:prstGeom prst="rect">
            <a:avLst/>
          </a:prstGeom>
          <a:noFill/>
          <a:ln>
            <a:noFill/>
          </a:ln>
        </p:spPr>
        <p:txBody>
          <a:bodyPr wrap="square" rtlCol="0">
            <a:spAutoFit/>
          </a:bodyPr>
          <a:lstStyle/>
          <a:p>
            <a:r>
              <a:rPr lang="de-DE" sz="2400" b="1" dirty="0"/>
              <a:t>HSM (Root of Trust)</a:t>
            </a:r>
          </a:p>
          <a:p>
            <a:pPr marL="285750" indent="-285750">
              <a:buFont typeface="Arial" panose="020B0604020202020204" pitchFamily="34" charset="0"/>
              <a:buChar char="•"/>
            </a:pPr>
            <a:r>
              <a:rPr lang="de-DE" sz="2400" dirty="0"/>
              <a:t>Crypto Key Management</a:t>
            </a:r>
          </a:p>
          <a:p>
            <a:pPr marL="285750" indent="-285750">
              <a:buFont typeface="Arial" panose="020B0604020202020204" pitchFamily="34" charset="0"/>
              <a:buChar char="•"/>
            </a:pPr>
            <a:r>
              <a:rPr lang="de-DE" sz="2400" dirty="0"/>
              <a:t>Encryption and Decryption</a:t>
            </a:r>
          </a:p>
          <a:p>
            <a:pPr marL="285750" indent="-285750">
              <a:buFont typeface="Arial" panose="020B0604020202020204" pitchFamily="34" charset="0"/>
              <a:buChar char="•"/>
            </a:pPr>
            <a:r>
              <a:rPr lang="de-DE" sz="2400" dirty="0"/>
              <a:t>Digital Signatures</a:t>
            </a:r>
          </a:p>
          <a:p>
            <a:r>
              <a:rPr lang="de-DE" sz="2400" b="1" dirty="0"/>
              <a:t>Sensors</a:t>
            </a:r>
          </a:p>
          <a:p>
            <a:pPr marL="285750" indent="-285750">
              <a:buFont typeface="Arial" panose="020B0604020202020204" pitchFamily="34" charset="0"/>
              <a:buChar char="•"/>
            </a:pPr>
            <a:r>
              <a:rPr lang="de-DE" sz="2400" dirty="0"/>
              <a:t>Mioty</a:t>
            </a:r>
          </a:p>
          <a:p>
            <a:pPr marL="285750" indent="-285750">
              <a:buFont typeface="Arial" panose="020B0604020202020204" pitchFamily="34" charset="0"/>
              <a:buChar char="•"/>
            </a:pPr>
            <a:r>
              <a:rPr lang="de-DE" sz="2400" dirty="0"/>
              <a:t>Bluetooth</a:t>
            </a:r>
          </a:p>
          <a:p>
            <a:pPr marL="285750" indent="-285750">
              <a:buFont typeface="Arial" panose="020B0604020202020204" pitchFamily="34" charset="0"/>
              <a:buChar char="•"/>
            </a:pPr>
            <a:r>
              <a:rPr lang="de-DE" sz="2400" dirty="0"/>
              <a:t>Ethernet</a:t>
            </a:r>
          </a:p>
          <a:p>
            <a:r>
              <a:rPr lang="de-DE" sz="2400" b="1" dirty="0"/>
              <a:t>Use Cases</a:t>
            </a:r>
            <a:r>
              <a:rPr lang="de-DE" sz="2400" dirty="0"/>
              <a:t>:</a:t>
            </a:r>
          </a:p>
          <a:p>
            <a:pPr marL="342900" indent="-342900">
              <a:buFont typeface="+mj-lt"/>
              <a:buAutoNum type="arabicPeriod"/>
            </a:pPr>
            <a:r>
              <a:rPr lang="en-US" sz="2400" dirty="0"/>
              <a:t>Protect</a:t>
            </a:r>
            <a:r>
              <a:rPr lang="de-DE" sz="2400" dirty="0"/>
              <a:t> the communication</a:t>
            </a:r>
          </a:p>
          <a:p>
            <a:pPr marL="342900" indent="-342900">
              <a:buFont typeface="+mj-lt"/>
              <a:buAutoNum type="arabicPeriod"/>
            </a:pPr>
            <a:r>
              <a:rPr lang="de-DE" sz="2400" dirty="0"/>
              <a:t>Secure the update (SOTA)</a:t>
            </a:r>
          </a:p>
          <a:p>
            <a:pPr marL="342900" indent="-342900">
              <a:buFont typeface="+mj-lt"/>
              <a:buAutoNum type="arabicPeriod"/>
            </a:pPr>
            <a:r>
              <a:rPr lang="de-DE" sz="2400" dirty="0"/>
              <a:t>Secure the boot process </a:t>
            </a:r>
            <a:br>
              <a:rPr lang="de-DE" sz="2400" dirty="0"/>
            </a:br>
            <a:r>
              <a:rPr lang="de-DE" sz="2400" dirty="0"/>
              <a:t>(e.g. secure boot)</a:t>
            </a:r>
          </a:p>
        </p:txBody>
      </p:sp>
    </p:spTree>
    <p:extLst>
      <p:ext uri="{BB962C8B-B14F-4D97-AF65-F5344CB8AC3E}">
        <p14:creationId xmlns:p14="http://schemas.microsoft.com/office/powerpoint/2010/main" val="2137046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32</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2898079" y="1822573"/>
            <a:ext cx="6795978" cy="3987019"/>
          </a:xfrm>
        </p:spPr>
        <p:txBody>
          <a:bodyPr>
            <a:normAutofit fontScale="77500" lnSpcReduction="20000"/>
          </a:bodyPr>
          <a:lstStyle/>
          <a:p>
            <a:pPr marL="0" indent="0" algn="ctr">
              <a:buNone/>
            </a:pPr>
            <a:r>
              <a:rPr lang="en-US" sz="6600" b="1" dirty="0">
                <a:solidFill>
                  <a:schemeClr val="bg1">
                    <a:lumMod val="95000"/>
                  </a:schemeClr>
                </a:solidFill>
              </a:rPr>
              <a:t>Safe Secure Smart Cloud/Edge Gateway</a:t>
            </a:r>
          </a:p>
          <a:p>
            <a:pPr marL="0" indent="0" algn="ctr">
              <a:buNone/>
            </a:pPr>
            <a:endParaRPr lang="en-US" sz="6600" b="1" dirty="0">
              <a:solidFill>
                <a:schemeClr val="bg1">
                  <a:lumMod val="95000"/>
                </a:schemeClr>
              </a:solidFill>
            </a:endParaRPr>
          </a:p>
          <a:p>
            <a:pPr marL="0" indent="0" algn="ctr">
              <a:buNone/>
            </a:pPr>
            <a:r>
              <a:rPr lang="en-US" sz="6600" b="1" dirty="0">
                <a:solidFill>
                  <a:schemeClr val="bg1">
                    <a:lumMod val="95000"/>
                  </a:schemeClr>
                </a:solidFill>
              </a:rPr>
              <a:t>Open Challenges &amp; Questions</a:t>
            </a:r>
          </a:p>
          <a:p>
            <a:pPr marL="0" indent="0" algn="ctr">
              <a:buNone/>
            </a:pPr>
            <a:endParaRPr lang="en-US" sz="6600" b="1" dirty="0">
              <a:solidFill>
                <a:schemeClr val="bg1">
                  <a:lumMod val="95000"/>
                </a:schemeClr>
              </a:solidFill>
            </a:endParaRPr>
          </a:p>
        </p:txBody>
      </p:sp>
    </p:spTree>
    <p:extLst>
      <p:ext uri="{BB962C8B-B14F-4D97-AF65-F5344CB8AC3E}">
        <p14:creationId xmlns:p14="http://schemas.microsoft.com/office/powerpoint/2010/main" val="267512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3C033F-4983-76C3-676E-FAD6EC8B14C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856CA03A-8ACE-3838-19CB-3988751868C3}"/>
              </a:ext>
            </a:extLst>
          </p:cNvPr>
          <p:cNvSpPr>
            <a:spLocks noGrp="1"/>
          </p:cNvSpPr>
          <p:nvPr>
            <p:ph type="sldNum" sz="quarter" idx="12"/>
          </p:nvPr>
        </p:nvSpPr>
        <p:spPr/>
        <p:txBody>
          <a:bodyPr/>
          <a:lstStyle/>
          <a:p>
            <a:fld id="{0BF73CE8-85A3-40E2-9998-3C8FD04FBC96}" type="slidenum">
              <a:rPr lang="en-US" smtClean="0"/>
              <a:t>33</a:t>
            </a:fld>
            <a:endParaRPr lang="en-US"/>
          </a:p>
        </p:txBody>
      </p:sp>
      <p:pic>
        <p:nvPicPr>
          <p:cNvPr id="4" name="Picture 3">
            <a:extLst>
              <a:ext uri="{FF2B5EF4-FFF2-40B4-BE49-F238E27FC236}">
                <a16:creationId xmlns:a16="http://schemas.microsoft.com/office/drawing/2014/main" id="{92AF2F06-4876-5A13-FBAE-790A83B1FE1B}"/>
              </a:ext>
            </a:extLst>
          </p:cNvPr>
          <p:cNvPicPr>
            <a:picLocks noChangeAspect="1"/>
          </p:cNvPicPr>
          <p:nvPr/>
        </p:nvPicPr>
        <p:blipFill>
          <a:blip r:embed="rId2"/>
          <a:stretch>
            <a:fillRect/>
          </a:stretch>
        </p:blipFill>
        <p:spPr>
          <a:xfrm>
            <a:off x="0" y="428244"/>
            <a:ext cx="10805052" cy="6274439"/>
          </a:xfrm>
          <a:prstGeom prst="rect">
            <a:avLst/>
          </a:prstGeom>
        </p:spPr>
      </p:pic>
      <p:sp>
        <p:nvSpPr>
          <p:cNvPr id="5" name="TextShape 1">
            <a:extLst>
              <a:ext uri="{FF2B5EF4-FFF2-40B4-BE49-F238E27FC236}">
                <a16:creationId xmlns:a16="http://schemas.microsoft.com/office/drawing/2014/main" id="{FF00B3C1-2DD3-D98D-6908-3A462EC15211}"/>
              </a:ext>
            </a:extLst>
          </p:cNvPr>
          <p:cNvSpPr txBox="1"/>
          <p:nvPr/>
        </p:nvSpPr>
        <p:spPr>
          <a:xfrm>
            <a:off x="2262574" y="188304"/>
            <a:ext cx="6938280" cy="479880"/>
          </a:xfrm>
          <a:prstGeom prst="rect">
            <a:avLst/>
          </a:prstGeom>
          <a:noFill/>
          <a:ln w="0">
            <a:noFill/>
          </a:ln>
        </p:spPr>
        <p:txBody>
          <a:bodyPr lIns="0" tIns="0" rIns="0" bIns="0">
            <a:noAutofit/>
          </a:bodyPr>
          <a:lstStyle/>
          <a:p>
            <a:pPr>
              <a:lnSpc>
                <a:spcPct val="100000"/>
              </a:lnSpc>
            </a:pPr>
            <a:r>
              <a:rPr lang="en-GB" sz="2530" b="1" spc="-1" dirty="0">
                <a:solidFill>
                  <a:srgbClr val="0D3B69"/>
                </a:solidFill>
                <a:latin typeface="Arial"/>
              </a:rPr>
              <a:t>Safe Secure Smart Cloud Gateway</a:t>
            </a:r>
            <a:endParaRPr lang="de-DE" sz="2530" spc="-1" dirty="0">
              <a:solidFill>
                <a:srgbClr val="666666"/>
              </a:solidFill>
              <a:latin typeface="Arial"/>
            </a:endParaRPr>
          </a:p>
        </p:txBody>
      </p:sp>
      <p:sp>
        <p:nvSpPr>
          <p:cNvPr id="6" name="TextBox 5">
            <a:extLst>
              <a:ext uri="{FF2B5EF4-FFF2-40B4-BE49-F238E27FC236}">
                <a16:creationId xmlns:a16="http://schemas.microsoft.com/office/drawing/2014/main" id="{685B81F7-9D59-24D3-3C1B-2C7C05455255}"/>
              </a:ext>
            </a:extLst>
          </p:cNvPr>
          <p:cNvSpPr txBox="1"/>
          <p:nvPr/>
        </p:nvSpPr>
        <p:spPr>
          <a:xfrm>
            <a:off x="158884" y="596660"/>
            <a:ext cx="5440816" cy="697627"/>
          </a:xfrm>
          <a:prstGeom prst="rect">
            <a:avLst/>
          </a:prstGeom>
          <a:noFill/>
        </p:spPr>
        <p:txBody>
          <a:bodyPr wrap="square">
            <a:spAutoFit/>
          </a:bodyPr>
          <a:lstStyle/>
          <a:p>
            <a:pPr marL="264953" indent="-264593">
              <a:spcBef>
                <a:spcPts val="360"/>
              </a:spcBef>
              <a:tabLst>
                <a:tab pos="0" algn="l"/>
              </a:tabLst>
            </a:pPr>
            <a:r>
              <a:rPr lang="en-GB" b="1" spc="-1" dirty="0">
                <a:solidFill>
                  <a:schemeClr val="accent1">
                    <a:lumMod val="75000"/>
                  </a:schemeClr>
                </a:solidFill>
                <a:latin typeface="Arial"/>
              </a:rPr>
              <a:t>Security by Separation Kernel </a:t>
            </a:r>
          </a:p>
          <a:p>
            <a:pPr marL="264953" indent="-264593">
              <a:spcBef>
                <a:spcPts val="360"/>
              </a:spcBef>
              <a:tabLst>
                <a:tab pos="0" algn="l"/>
              </a:tabLst>
            </a:pPr>
            <a:r>
              <a:rPr lang="en-US" b="1" dirty="0">
                <a:solidFill>
                  <a:schemeClr val="accent1">
                    <a:lumMod val="75000"/>
                  </a:schemeClr>
                </a:solidFill>
              </a:rPr>
              <a:t>Multiple Independent Layers of Security (MILS)</a:t>
            </a:r>
            <a:endParaRPr lang="de-DE" b="1" spc="-1" dirty="0">
              <a:solidFill>
                <a:schemeClr val="accent1">
                  <a:lumMod val="75000"/>
                </a:schemeClr>
              </a:solidFill>
              <a:latin typeface="Arial"/>
            </a:endParaRPr>
          </a:p>
        </p:txBody>
      </p:sp>
    </p:spTree>
    <p:extLst>
      <p:ext uri="{BB962C8B-B14F-4D97-AF65-F5344CB8AC3E}">
        <p14:creationId xmlns:p14="http://schemas.microsoft.com/office/powerpoint/2010/main" val="3300820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a:extLst>
              <a:ext uri="{FF2B5EF4-FFF2-40B4-BE49-F238E27FC236}">
                <a16:creationId xmlns:a16="http://schemas.microsoft.com/office/drawing/2014/main" id="{BC594292-3116-7763-FAE2-3A2FC29863F9}"/>
              </a:ext>
            </a:extLst>
          </p:cNvPr>
          <p:cNvSpPr txBox="1"/>
          <p:nvPr/>
        </p:nvSpPr>
        <p:spPr>
          <a:xfrm>
            <a:off x="1291809" y="219705"/>
            <a:ext cx="8673458" cy="461665"/>
          </a:xfrm>
          <a:prstGeom prst="rect">
            <a:avLst/>
          </a:prstGeom>
          <a:noFill/>
          <a:ln w="0">
            <a:noFill/>
          </a:ln>
        </p:spPr>
        <p:txBody>
          <a:bodyPr lIns="0" tIns="0" rIns="0" bIns="0">
            <a:noAutofit/>
          </a:bodyPr>
          <a:lstStyle/>
          <a:p>
            <a:pPr>
              <a:lnSpc>
                <a:spcPct val="100000"/>
              </a:lnSpc>
            </a:pPr>
            <a:r>
              <a:rPr lang="en-GB" sz="2531" b="1" spc="-1" dirty="0">
                <a:solidFill>
                  <a:srgbClr val="0D3B69"/>
                </a:solidFill>
                <a:latin typeface="Arial"/>
              </a:rPr>
              <a:t>Safe Secure Smart Cloud Gateway Application Example</a:t>
            </a:r>
            <a:endParaRPr lang="de-DE" sz="2531" spc="-1" dirty="0">
              <a:solidFill>
                <a:srgbClr val="666666"/>
              </a:solidFill>
              <a:latin typeface="Arial"/>
            </a:endParaRPr>
          </a:p>
        </p:txBody>
      </p:sp>
      <p:sp>
        <p:nvSpPr>
          <p:cNvPr id="374" name="TextBox 373">
            <a:extLst>
              <a:ext uri="{FF2B5EF4-FFF2-40B4-BE49-F238E27FC236}">
                <a16:creationId xmlns:a16="http://schemas.microsoft.com/office/drawing/2014/main" id="{97FC45A7-E15B-2BB9-2A20-EAC25874F7B3}"/>
              </a:ext>
            </a:extLst>
          </p:cNvPr>
          <p:cNvSpPr txBox="1"/>
          <p:nvPr/>
        </p:nvSpPr>
        <p:spPr>
          <a:xfrm>
            <a:off x="81219" y="1425844"/>
            <a:ext cx="4064320" cy="461665"/>
          </a:xfrm>
          <a:prstGeom prst="rect">
            <a:avLst/>
          </a:prstGeom>
          <a:noFill/>
        </p:spPr>
        <p:txBody>
          <a:bodyPr wrap="square">
            <a:spAutoFit/>
          </a:bodyPr>
          <a:lstStyle/>
          <a:p>
            <a:pPr marL="264953" indent="-264593">
              <a:spcBef>
                <a:spcPts val="360"/>
              </a:spcBef>
              <a:tabLst>
                <a:tab pos="0" algn="l"/>
              </a:tabLst>
            </a:pPr>
            <a:r>
              <a:rPr lang="en-US" sz="2400" b="1" spc="-1" dirty="0">
                <a:solidFill>
                  <a:schemeClr val="accent1">
                    <a:lumMod val="75000"/>
                  </a:schemeClr>
                </a:solidFill>
                <a:latin typeface="Arial"/>
              </a:rPr>
              <a:t>Open Issues/Challenges</a:t>
            </a:r>
          </a:p>
        </p:txBody>
      </p:sp>
      <p:pic>
        <p:nvPicPr>
          <p:cNvPr id="3" name="Picture 2">
            <a:extLst>
              <a:ext uri="{FF2B5EF4-FFF2-40B4-BE49-F238E27FC236}">
                <a16:creationId xmlns:a16="http://schemas.microsoft.com/office/drawing/2014/main" id="{82904A71-2516-B6CD-BF15-41E3E3C80B12}"/>
              </a:ext>
            </a:extLst>
          </p:cNvPr>
          <p:cNvPicPr>
            <a:picLocks noChangeAspect="1"/>
          </p:cNvPicPr>
          <p:nvPr/>
        </p:nvPicPr>
        <p:blipFill>
          <a:blip r:embed="rId2"/>
          <a:stretch>
            <a:fillRect/>
          </a:stretch>
        </p:blipFill>
        <p:spPr>
          <a:xfrm>
            <a:off x="2758698" y="1110982"/>
            <a:ext cx="9352083" cy="5629818"/>
          </a:xfrm>
          <a:prstGeom prst="rect">
            <a:avLst/>
          </a:prstGeom>
        </p:spPr>
      </p:pic>
      <p:sp>
        <p:nvSpPr>
          <p:cNvPr id="6" name="TextBox 5">
            <a:extLst>
              <a:ext uri="{FF2B5EF4-FFF2-40B4-BE49-F238E27FC236}">
                <a16:creationId xmlns:a16="http://schemas.microsoft.com/office/drawing/2014/main" id="{A5CC0D85-1BF8-A9E2-6E17-1159DE8BA324}"/>
              </a:ext>
            </a:extLst>
          </p:cNvPr>
          <p:cNvSpPr txBox="1"/>
          <p:nvPr/>
        </p:nvSpPr>
        <p:spPr>
          <a:xfrm>
            <a:off x="174209" y="1887509"/>
            <a:ext cx="2584489" cy="3416320"/>
          </a:xfrm>
          <a:prstGeom prst="rect">
            <a:avLst/>
          </a:prstGeom>
          <a:noFill/>
        </p:spPr>
        <p:txBody>
          <a:bodyPr wrap="square">
            <a:spAutoFit/>
          </a:bodyPr>
          <a:lstStyle/>
          <a:p>
            <a:pPr marL="264953" indent="-264593">
              <a:spcBef>
                <a:spcPts val="360"/>
              </a:spcBef>
              <a:tabLst>
                <a:tab pos="0" algn="l"/>
              </a:tabLst>
            </a:pPr>
            <a:r>
              <a:rPr lang="en-US" sz="2400" spc="-1" dirty="0">
                <a:solidFill>
                  <a:schemeClr val="accent1">
                    <a:lumMod val="75000"/>
                  </a:schemeClr>
                </a:solidFill>
                <a:latin typeface="Arial"/>
              </a:rPr>
              <a:t>Heterogeneous devices &amp; protocols need to have homogeneity to be delivered to the cloud in a seamless manner</a:t>
            </a:r>
            <a:endParaRPr lang="de-DE" sz="2400" spc="-1" dirty="0">
              <a:solidFill>
                <a:schemeClr val="accent1">
                  <a:lumMod val="75000"/>
                </a:schemeClr>
              </a:solidFill>
              <a:latin typeface="Arial"/>
            </a:endParaRPr>
          </a:p>
        </p:txBody>
      </p:sp>
    </p:spTree>
    <p:extLst>
      <p:ext uri="{BB962C8B-B14F-4D97-AF65-F5344CB8AC3E}">
        <p14:creationId xmlns:p14="http://schemas.microsoft.com/office/powerpoint/2010/main" val="328105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48B9-C457-28F0-28F3-DAFD92F47151}"/>
              </a:ext>
            </a:extLst>
          </p:cNvPr>
          <p:cNvSpPr>
            <a:spLocks noGrp="1"/>
          </p:cNvSpPr>
          <p:nvPr>
            <p:ph type="ctrTitle"/>
          </p:nvPr>
        </p:nvSpPr>
        <p:spPr>
          <a:xfrm>
            <a:off x="695326" y="232665"/>
            <a:ext cx="9820274" cy="508314"/>
          </a:xfrm>
        </p:spPr>
        <p:txBody>
          <a:bodyPr>
            <a:normAutofit fontScale="90000"/>
          </a:bodyPr>
          <a:lstStyle/>
          <a:p>
            <a:r>
              <a:rPr lang="en-GB" sz="2800" b="1" spc="-1" dirty="0">
                <a:solidFill>
                  <a:srgbClr val="0D3B69"/>
                </a:solidFill>
                <a:latin typeface="Arial"/>
              </a:rPr>
              <a:t>Safe Secure Smart Cloud Gateway QUESTIONS (1)</a:t>
            </a:r>
            <a:endParaRPr lang="en-US" dirty="0"/>
          </a:p>
        </p:txBody>
      </p:sp>
      <p:sp>
        <p:nvSpPr>
          <p:cNvPr id="3" name="Footer Placeholder 2">
            <a:extLst>
              <a:ext uri="{FF2B5EF4-FFF2-40B4-BE49-F238E27FC236}">
                <a16:creationId xmlns:a16="http://schemas.microsoft.com/office/drawing/2014/main" id="{C79D2685-C107-6104-5C74-76837E8C038E}"/>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FB33A97E-6EA6-6341-CB49-06E372A90E6A}"/>
              </a:ext>
            </a:extLst>
          </p:cNvPr>
          <p:cNvSpPr>
            <a:spLocks noGrp="1"/>
          </p:cNvSpPr>
          <p:nvPr>
            <p:ph type="sldNum" sz="quarter" idx="4"/>
          </p:nvPr>
        </p:nvSpPr>
        <p:spPr/>
        <p:txBody>
          <a:bodyPr/>
          <a:lstStyle/>
          <a:p>
            <a:fld id="{F9FCB281-5979-4F37-9D32-953D0EC99A6B}" type="slidenum">
              <a:rPr lang="en-GB" smtClean="0"/>
              <a:pPr/>
              <a:t>35</a:t>
            </a:fld>
            <a:endParaRPr lang="en-GB" dirty="0"/>
          </a:p>
        </p:txBody>
      </p:sp>
      <p:sp>
        <p:nvSpPr>
          <p:cNvPr id="5" name="Text Placeholder 4">
            <a:extLst>
              <a:ext uri="{FF2B5EF4-FFF2-40B4-BE49-F238E27FC236}">
                <a16:creationId xmlns:a16="http://schemas.microsoft.com/office/drawing/2014/main" id="{499BFFD7-4A22-3A11-8C64-935ED59FF566}"/>
              </a:ext>
            </a:extLst>
          </p:cNvPr>
          <p:cNvSpPr>
            <a:spLocks noGrp="1"/>
          </p:cNvSpPr>
          <p:nvPr>
            <p:ph type="body" sz="quarter" idx="10"/>
          </p:nvPr>
        </p:nvSpPr>
        <p:spPr>
          <a:xfrm>
            <a:off x="695326" y="740979"/>
            <a:ext cx="10514012" cy="5884356"/>
          </a:xfrm>
        </p:spPr>
        <p:txBody>
          <a:bodyPr>
            <a:normAutofit/>
          </a:bodyPr>
          <a:lstStyle/>
          <a:p>
            <a:pPr>
              <a:buFont typeface="Arial" panose="020B0604020202020204" pitchFamily="34" charset="0"/>
              <a:buChar char="•"/>
            </a:pPr>
            <a:r>
              <a:rPr lang="en-US" b="1" dirty="0"/>
              <a:t>Security and Safety</a:t>
            </a:r>
            <a:endParaRPr lang="en-US" dirty="0"/>
          </a:p>
          <a:p>
            <a:pPr marL="742950" lvl="1" indent="-285750">
              <a:buFont typeface="Arial" panose="020B0604020202020204" pitchFamily="34" charset="0"/>
              <a:buChar char="•"/>
            </a:pPr>
            <a:r>
              <a:rPr lang="en-US" dirty="0"/>
              <a:t>Ensure end-to-end encryption and data integrity</a:t>
            </a:r>
          </a:p>
          <a:p>
            <a:pPr marL="742950" lvl="1" indent="-285750">
              <a:buFont typeface="Arial" panose="020B0604020202020204" pitchFamily="34" charset="0"/>
              <a:buChar char="•"/>
            </a:pPr>
            <a:r>
              <a:rPr lang="en-US" dirty="0"/>
              <a:t>Best practices for securing communication channels (e.g., interference)</a:t>
            </a:r>
          </a:p>
          <a:p>
            <a:pPr marL="742950" lvl="1" indent="-285750">
              <a:buFont typeface="Arial" panose="020B0604020202020204" pitchFamily="34" charset="0"/>
              <a:buChar char="•"/>
            </a:pPr>
            <a:r>
              <a:rPr lang="en-US" dirty="0"/>
              <a:t>Access control and authentication mechanisms?</a:t>
            </a:r>
          </a:p>
          <a:p>
            <a:pPr marL="742950" lvl="1" indent="-285750">
              <a:buFont typeface="Arial" panose="020B0604020202020204" pitchFamily="34" charset="0"/>
              <a:buChar char="•"/>
            </a:pPr>
            <a:r>
              <a:rPr lang="en-US" dirty="0"/>
              <a:t>Safety-critical standards (e.g., ISO 26262, IEC 61508) Compliance &amp; Certification</a:t>
            </a:r>
          </a:p>
          <a:p>
            <a:pPr>
              <a:buFont typeface="Arial" panose="020B0604020202020204" pitchFamily="34" charset="0"/>
              <a:buChar char="•"/>
            </a:pPr>
            <a:r>
              <a:rPr lang="en-US" b="1" dirty="0"/>
              <a:t>Reliability and Resilience</a:t>
            </a:r>
            <a:endParaRPr lang="en-US" dirty="0"/>
          </a:p>
          <a:p>
            <a:pPr marL="742950" lvl="1" indent="-285750">
              <a:buFont typeface="Arial" panose="020B0604020202020204" pitchFamily="34" charset="0"/>
              <a:buChar char="•"/>
            </a:pPr>
            <a:r>
              <a:rPr lang="en-US" dirty="0"/>
              <a:t>Fault-tolerant system to handle hardware/software failures?</a:t>
            </a:r>
          </a:p>
          <a:p>
            <a:pPr marL="742950" lvl="1" indent="-285750">
              <a:buFont typeface="Arial" panose="020B0604020202020204" pitchFamily="34" charset="0"/>
              <a:buChar char="•"/>
            </a:pPr>
            <a:r>
              <a:rPr lang="en-US" dirty="0"/>
              <a:t>Availability and downtime in industrial and medical applications.</a:t>
            </a:r>
          </a:p>
          <a:p>
            <a:pPr marL="742950" lvl="1" indent="-285750">
              <a:buFont typeface="Arial" panose="020B0604020202020204" pitchFamily="34" charset="0"/>
              <a:buChar char="•"/>
            </a:pPr>
            <a:r>
              <a:rPr lang="en-US" dirty="0"/>
              <a:t>Real-time monitoring and predictive maintenance of connected devices.</a:t>
            </a:r>
          </a:p>
          <a:p>
            <a:pPr>
              <a:buFont typeface="Arial" panose="020B0604020202020204" pitchFamily="34" charset="0"/>
              <a:buChar char="•"/>
            </a:pPr>
            <a:r>
              <a:rPr lang="en-US" b="1" dirty="0"/>
              <a:t>Scalability and Performance</a:t>
            </a:r>
            <a:endParaRPr lang="en-US" dirty="0"/>
          </a:p>
          <a:p>
            <a:pPr marL="742950" lvl="1" indent="-285750">
              <a:buFont typeface="Arial" panose="020B0604020202020204" pitchFamily="34" charset="0"/>
              <a:buChar char="•"/>
            </a:pPr>
            <a:r>
              <a:rPr lang="en-US" dirty="0"/>
              <a:t>Handle large number of connected devices</a:t>
            </a:r>
          </a:p>
          <a:p>
            <a:pPr marL="742950" lvl="1" indent="-285750">
              <a:buFont typeface="Arial" panose="020B0604020202020204" pitchFamily="34" charset="0"/>
              <a:buChar char="•"/>
            </a:pPr>
            <a:r>
              <a:rPr lang="en-US" dirty="0"/>
              <a:t>Optimize performance for real-time data processing</a:t>
            </a:r>
          </a:p>
          <a:p>
            <a:pPr marL="742950" lvl="1" indent="-285750">
              <a:buFont typeface="Arial" panose="020B0604020202020204" pitchFamily="34" charset="0"/>
              <a:buChar char="•"/>
            </a:pPr>
            <a:r>
              <a:rPr lang="en-US" dirty="0"/>
              <a:t>Implications of scalability on latency and throughput (e.g., in mission-critical applications)</a:t>
            </a:r>
          </a:p>
          <a:p>
            <a:pPr>
              <a:buFont typeface="Arial" panose="020B0604020202020204" pitchFamily="34" charset="0"/>
              <a:buChar char="•"/>
            </a:pPr>
            <a:r>
              <a:rPr lang="en-US" b="1" dirty="0"/>
              <a:t>Interoperability and Standards</a:t>
            </a:r>
            <a:endParaRPr lang="en-US" dirty="0"/>
          </a:p>
          <a:p>
            <a:pPr marL="742950" lvl="1" indent="-285750">
              <a:buFont typeface="Arial" panose="020B0604020202020204" pitchFamily="34" charset="0"/>
              <a:buChar char="•"/>
            </a:pPr>
            <a:r>
              <a:rPr lang="en-US" dirty="0"/>
              <a:t>Compatibility with IoT protocols and standards (e.g., MQTT, CoAP, OPC UA).</a:t>
            </a:r>
          </a:p>
          <a:p>
            <a:pPr marL="742950" lvl="1" indent="-285750">
              <a:buFont typeface="Arial" panose="020B0604020202020204" pitchFamily="34" charset="0"/>
              <a:buChar char="•"/>
            </a:pPr>
            <a:r>
              <a:rPr lang="en-US" dirty="0"/>
              <a:t>Seamless integration with existing systems (e.g., industrial and medical equipment)</a:t>
            </a:r>
          </a:p>
          <a:p>
            <a:pPr marL="742950" lvl="1" indent="-285750">
              <a:buFont typeface="Arial" panose="020B0604020202020204" pitchFamily="34" charset="0"/>
              <a:buChar char="•"/>
            </a:pPr>
            <a:r>
              <a:rPr lang="en-US" dirty="0"/>
              <a:t>Interoperability across vendors and platforms</a:t>
            </a:r>
          </a:p>
        </p:txBody>
      </p:sp>
    </p:spTree>
    <p:extLst>
      <p:ext uri="{BB962C8B-B14F-4D97-AF65-F5344CB8AC3E}">
        <p14:creationId xmlns:p14="http://schemas.microsoft.com/office/powerpoint/2010/main" val="2832691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5778-CCFC-5502-C3FB-B1E99C06145E}"/>
              </a:ext>
            </a:extLst>
          </p:cNvPr>
          <p:cNvSpPr>
            <a:spLocks noGrp="1"/>
          </p:cNvSpPr>
          <p:nvPr>
            <p:ph type="ctrTitle"/>
          </p:nvPr>
        </p:nvSpPr>
        <p:spPr/>
        <p:txBody>
          <a:bodyPr>
            <a:normAutofit fontScale="90000"/>
          </a:bodyPr>
          <a:lstStyle/>
          <a:p>
            <a:r>
              <a:rPr lang="en-GB" sz="2800" b="1" spc="-1" dirty="0">
                <a:solidFill>
                  <a:srgbClr val="0D3B69"/>
                </a:solidFill>
                <a:latin typeface="Arial"/>
              </a:rPr>
              <a:t>Safe Secure Smart Cloud Gateway QUESTIONS (2)</a:t>
            </a:r>
            <a:endParaRPr lang="en-US" dirty="0"/>
          </a:p>
        </p:txBody>
      </p:sp>
      <p:sp>
        <p:nvSpPr>
          <p:cNvPr id="3" name="Footer Placeholder 2">
            <a:extLst>
              <a:ext uri="{FF2B5EF4-FFF2-40B4-BE49-F238E27FC236}">
                <a16:creationId xmlns:a16="http://schemas.microsoft.com/office/drawing/2014/main" id="{98B61A7C-050F-F1A1-B1B8-4642BD6CC204}"/>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4CA006BB-39B1-327D-BD5B-63F271E39E2A}"/>
              </a:ext>
            </a:extLst>
          </p:cNvPr>
          <p:cNvSpPr>
            <a:spLocks noGrp="1"/>
          </p:cNvSpPr>
          <p:nvPr>
            <p:ph type="sldNum" sz="quarter" idx="4"/>
          </p:nvPr>
        </p:nvSpPr>
        <p:spPr/>
        <p:txBody>
          <a:bodyPr/>
          <a:lstStyle/>
          <a:p>
            <a:fld id="{F9FCB281-5979-4F37-9D32-953D0EC99A6B}" type="slidenum">
              <a:rPr lang="en-GB" smtClean="0"/>
              <a:pPr/>
              <a:t>36</a:t>
            </a:fld>
            <a:endParaRPr lang="en-GB" dirty="0"/>
          </a:p>
        </p:txBody>
      </p:sp>
      <p:sp>
        <p:nvSpPr>
          <p:cNvPr id="5" name="Text Placeholder 4">
            <a:extLst>
              <a:ext uri="{FF2B5EF4-FFF2-40B4-BE49-F238E27FC236}">
                <a16:creationId xmlns:a16="http://schemas.microsoft.com/office/drawing/2014/main" id="{BF472C95-68ED-A8C1-C003-297E1CB2CEA9}"/>
              </a:ext>
            </a:extLst>
          </p:cNvPr>
          <p:cNvSpPr>
            <a:spLocks noGrp="1"/>
          </p:cNvSpPr>
          <p:nvPr>
            <p:ph type="body" sz="quarter" idx="10"/>
          </p:nvPr>
        </p:nvSpPr>
        <p:spPr>
          <a:xfrm>
            <a:off x="695326" y="772665"/>
            <a:ext cx="10514012" cy="5619422"/>
          </a:xfrm>
        </p:spPr>
        <p:txBody>
          <a:bodyPr>
            <a:normAutofit fontScale="92500" lnSpcReduction="20000"/>
          </a:bodyPr>
          <a:lstStyle/>
          <a:p>
            <a:pPr>
              <a:buFont typeface="Arial" panose="020B0604020202020204" pitchFamily="34" charset="0"/>
              <a:buChar char="•"/>
            </a:pPr>
            <a:r>
              <a:rPr lang="en-US" b="1" dirty="0"/>
              <a:t>Data Management and Analytics</a:t>
            </a:r>
            <a:endParaRPr lang="en-US" dirty="0"/>
          </a:p>
          <a:p>
            <a:pPr marL="742950" lvl="1" indent="-285750">
              <a:buFont typeface="Arial" panose="020B0604020202020204" pitchFamily="34" charset="0"/>
              <a:buChar char="•"/>
            </a:pPr>
            <a:r>
              <a:rPr lang="en-US" dirty="0"/>
              <a:t>Secure and efficient data storage, retrieval, and processing.</a:t>
            </a:r>
          </a:p>
          <a:p>
            <a:pPr marL="742950" lvl="1" indent="-285750">
              <a:buFont typeface="Arial" panose="020B0604020202020204" pitchFamily="34" charset="0"/>
              <a:buChar char="•"/>
            </a:pPr>
            <a:r>
              <a:rPr lang="en-US" dirty="0"/>
              <a:t>AI and ML for predictive analytics and decision-making (e.g., in industrial applications)</a:t>
            </a:r>
          </a:p>
          <a:p>
            <a:pPr marL="742950" lvl="1" indent="-285750">
              <a:buFont typeface="Arial" panose="020B0604020202020204" pitchFamily="34" charset="0"/>
              <a:buChar char="•"/>
            </a:pPr>
            <a:r>
              <a:rPr lang="en-US" dirty="0"/>
              <a:t>Data privacy and compliance with (e.g., GDPR, EU Cyber Resilience Act).</a:t>
            </a:r>
          </a:p>
          <a:p>
            <a:pPr>
              <a:buFont typeface="Arial" panose="020B0604020202020204" pitchFamily="34" charset="0"/>
              <a:buChar char="•"/>
            </a:pPr>
            <a:r>
              <a:rPr lang="en-US" b="1" dirty="0"/>
              <a:t>Network and Connectivity</a:t>
            </a:r>
            <a:endParaRPr lang="en-US" dirty="0"/>
          </a:p>
          <a:p>
            <a:pPr marL="742950" lvl="1" indent="-285750">
              <a:buFont typeface="Arial" panose="020B0604020202020204" pitchFamily="34" charset="0"/>
              <a:buChar char="•"/>
            </a:pPr>
            <a:r>
              <a:rPr lang="en-US" dirty="0"/>
              <a:t>Reliable and secure connectivity in harsh environments (e.g., trains, satellites).</a:t>
            </a:r>
          </a:p>
          <a:p>
            <a:pPr marL="742950" lvl="1" indent="-285750">
              <a:buFont typeface="Arial" panose="020B0604020202020204" pitchFamily="34" charset="0"/>
              <a:buChar char="•"/>
            </a:pPr>
            <a:r>
              <a:rPr lang="en-US" dirty="0"/>
              <a:t>Network latency and bandwidth limitations.</a:t>
            </a:r>
          </a:p>
          <a:p>
            <a:pPr marL="742950" lvl="1" indent="-285750">
              <a:buFont typeface="Arial" panose="020B0604020202020204" pitchFamily="34" charset="0"/>
              <a:buChar char="•"/>
            </a:pPr>
            <a:r>
              <a:rPr lang="en-US" dirty="0"/>
              <a:t>Optimize network traffic for real-time applications </a:t>
            </a:r>
          </a:p>
          <a:p>
            <a:pPr>
              <a:buFont typeface="Arial" panose="020B0604020202020204" pitchFamily="34" charset="0"/>
              <a:buChar char="•"/>
            </a:pPr>
            <a:r>
              <a:rPr lang="en-US" b="1" dirty="0"/>
              <a:t>Resource Management</a:t>
            </a:r>
            <a:endParaRPr lang="en-US" dirty="0"/>
          </a:p>
          <a:p>
            <a:pPr marL="742950" lvl="1" indent="-285750">
              <a:buFont typeface="Arial" panose="020B0604020202020204" pitchFamily="34" charset="0"/>
              <a:buChar char="•"/>
            </a:pPr>
            <a:r>
              <a:rPr lang="en-US" dirty="0"/>
              <a:t>Limited computational and memory resources in embedded systems.</a:t>
            </a:r>
          </a:p>
          <a:p>
            <a:pPr marL="742950" lvl="1" indent="-285750">
              <a:buFont typeface="Arial" panose="020B0604020202020204" pitchFamily="34" charset="0"/>
              <a:buChar char="•"/>
            </a:pPr>
            <a:r>
              <a:rPr lang="en-US" dirty="0"/>
              <a:t>Dynamic resource allocation and scheduling under an RTOS environment</a:t>
            </a:r>
          </a:p>
          <a:p>
            <a:pPr marL="742950" lvl="1" indent="-285750">
              <a:buFont typeface="Arial" panose="020B0604020202020204" pitchFamily="34" charset="0"/>
              <a:buChar char="•"/>
            </a:pPr>
            <a:r>
              <a:rPr lang="en-US" dirty="0"/>
              <a:t>Power management and extending battery life in IoT devices.</a:t>
            </a:r>
          </a:p>
          <a:p>
            <a:pPr>
              <a:buFont typeface="Arial" panose="020B0604020202020204" pitchFamily="34" charset="0"/>
              <a:buChar char="•"/>
            </a:pPr>
            <a:r>
              <a:rPr lang="en-US" b="1" dirty="0"/>
              <a:t>Development and Deployment</a:t>
            </a:r>
            <a:endParaRPr lang="en-US" dirty="0"/>
          </a:p>
          <a:p>
            <a:pPr marL="742950" lvl="1" indent="-285750">
              <a:buFont typeface="Arial" panose="020B0604020202020204" pitchFamily="34" charset="0"/>
              <a:buChar char="•"/>
            </a:pPr>
            <a:r>
              <a:rPr lang="en-US" dirty="0"/>
              <a:t>Lifecycle of secure and safe IoT applications.</a:t>
            </a:r>
          </a:p>
          <a:p>
            <a:pPr marL="742950" lvl="1" indent="-285750">
              <a:buFont typeface="Arial" panose="020B0604020202020204" pitchFamily="34" charset="0"/>
              <a:buChar char="•"/>
            </a:pPr>
            <a:r>
              <a:rPr lang="en-US" dirty="0"/>
              <a:t>(S)OTA updates and patch management (e.g., in industrial and medical contexts)</a:t>
            </a:r>
          </a:p>
          <a:p>
            <a:pPr marL="742950" lvl="1" indent="-285750">
              <a:buFont typeface="Arial" panose="020B0604020202020204" pitchFamily="34" charset="0"/>
              <a:buChar char="•"/>
            </a:pPr>
            <a:r>
              <a:rPr lang="en-US" dirty="0"/>
              <a:t>Continuous integration and deployment in a safety-critical environment.</a:t>
            </a:r>
          </a:p>
          <a:p>
            <a:pPr>
              <a:buFont typeface="Arial" panose="020B0604020202020204" pitchFamily="34" charset="0"/>
              <a:buChar char="•"/>
            </a:pPr>
            <a:r>
              <a:rPr lang="en-US" b="1" dirty="0"/>
              <a:t>Regulatory and Compliance</a:t>
            </a:r>
            <a:endParaRPr lang="en-US" dirty="0"/>
          </a:p>
          <a:p>
            <a:pPr marL="742950" lvl="1" indent="-285750">
              <a:buFont typeface="Arial" panose="020B0604020202020204" pitchFamily="34" charset="0"/>
              <a:buChar char="•"/>
            </a:pPr>
            <a:r>
              <a:rPr lang="en-US" dirty="0"/>
              <a:t>Different regulatory environments (e.g., medical, industrial, and aerospace applications)</a:t>
            </a:r>
          </a:p>
          <a:p>
            <a:pPr marL="742950" lvl="1" indent="-285750">
              <a:buFont typeface="Arial" panose="020B0604020202020204" pitchFamily="34" charset="0"/>
              <a:buChar char="•"/>
            </a:pPr>
            <a:r>
              <a:rPr lang="en-US" dirty="0"/>
              <a:t>Compliance with safety and security standards (e.g., countries, industries)</a:t>
            </a:r>
          </a:p>
          <a:p>
            <a:pPr marL="742950" lvl="1" indent="-285750">
              <a:buFont typeface="Arial" panose="020B0604020202020204" pitchFamily="34" charset="0"/>
              <a:buChar char="•"/>
            </a:pPr>
            <a:r>
              <a:rPr lang="en-US" dirty="0"/>
              <a:t>Certification and validation requirements for critical systems</a:t>
            </a:r>
          </a:p>
          <a:p>
            <a:endParaRPr lang="en-US" dirty="0"/>
          </a:p>
        </p:txBody>
      </p:sp>
    </p:spTree>
    <p:extLst>
      <p:ext uri="{BB962C8B-B14F-4D97-AF65-F5344CB8AC3E}">
        <p14:creationId xmlns:p14="http://schemas.microsoft.com/office/powerpoint/2010/main" val="22634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1"/>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7966" b="7966"/>
          <a:stretch/>
        </p:blipFill>
        <p:spPr/>
      </p:pic>
      <p:sp>
        <p:nvSpPr>
          <p:cNvPr id="16" name="Rectangle 2"/>
          <p:cNvSpPr/>
          <p:nvPr/>
        </p:nvSpPr>
        <p:spPr>
          <a:xfrm>
            <a:off x="-8242" y="0"/>
            <a:ext cx="12200241"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059" tIns="28529" rIns="57059" bIns="28529" rtlCol="0" anchor="ctr"/>
          <a:lstStyle/>
          <a:p>
            <a:pPr algn="ctr"/>
            <a:r>
              <a:rPr lang="en-US" altLang="zh-CN" sz="2160"/>
              <a:t>               </a:t>
            </a:r>
            <a:endParaRPr lang="zh-CN" altLang="en-US" sz="2160" dirty="0"/>
          </a:p>
        </p:txBody>
      </p:sp>
      <p:sp>
        <p:nvSpPr>
          <p:cNvPr id="6" name="Inhaltsplatzhalter 5">
            <a:extLst>
              <a:ext uri="{FF2B5EF4-FFF2-40B4-BE49-F238E27FC236}">
                <a16:creationId xmlns:a16="http://schemas.microsoft.com/office/drawing/2014/main" id="{94631580-11BE-EC4E-99CE-BC3158144208}"/>
              </a:ext>
            </a:extLst>
          </p:cNvPr>
          <p:cNvSpPr>
            <a:spLocks noGrp="1"/>
          </p:cNvSpPr>
          <p:nvPr>
            <p:ph sz="quarter" idx="11"/>
          </p:nvPr>
        </p:nvSpPr>
        <p:spPr>
          <a:xfrm>
            <a:off x="1357109" y="1588108"/>
            <a:ext cx="3819600" cy="3819600"/>
          </a:xfrm>
        </p:spPr>
        <p:txBody>
          <a:bodyPr>
            <a:normAutofit/>
          </a:bodyPr>
          <a:lstStyle/>
          <a:p>
            <a:r>
              <a:rPr lang="de-DE" sz="2400" b="1" dirty="0">
                <a:ea typeface="Source Sans Pro" panose="020B0503030403020204" pitchFamily="34" charset="0"/>
              </a:rPr>
              <a:t>SYSGO GmbH</a:t>
            </a:r>
            <a:br>
              <a:rPr lang="de-DE" sz="1600" dirty="0">
                <a:ea typeface="Source Sans Pro" panose="020B0503030403020204" pitchFamily="34" charset="0"/>
              </a:rPr>
            </a:br>
            <a:r>
              <a:rPr lang="de-DE" sz="1400" dirty="0">
                <a:ea typeface="Source Sans Pro" panose="020B0503030403020204" pitchFamily="34" charset="0"/>
              </a:rPr>
              <a:t>Am Pfaffenstein 8</a:t>
            </a:r>
            <a:br>
              <a:rPr lang="de-DE" sz="1400" dirty="0">
                <a:ea typeface="Source Sans Pro" panose="020B0503030403020204" pitchFamily="34" charset="0"/>
              </a:rPr>
            </a:br>
            <a:r>
              <a:rPr lang="de-DE" sz="1400" dirty="0">
                <a:ea typeface="Source Sans Pro" panose="020B0503030403020204" pitchFamily="34" charset="0"/>
              </a:rPr>
              <a:t>55270 Klein-Winternheim</a:t>
            </a:r>
            <a:br>
              <a:rPr lang="de-DE" sz="1400" dirty="0">
                <a:ea typeface="Source Sans Pro" panose="020B0503030403020204" pitchFamily="34" charset="0"/>
              </a:rPr>
            </a:br>
            <a:r>
              <a:rPr lang="de-DE" sz="1400" dirty="0">
                <a:ea typeface="Source Sans Pro" panose="020B0503030403020204" pitchFamily="34" charset="0"/>
              </a:rPr>
              <a:t>Germany </a:t>
            </a:r>
            <a:br>
              <a:rPr lang="de-DE" sz="1400" dirty="0">
                <a:ea typeface="Source Sans Pro" panose="020B0503030403020204" pitchFamily="34" charset="0"/>
              </a:rPr>
            </a:br>
            <a:endParaRPr lang="de-DE" sz="1400" dirty="0">
              <a:ea typeface="Source Sans Pro" panose="020B0503030403020204" pitchFamily="34" charset="0"/>
            </a:endParaRPr>
          </a:p>
          <a:p>
            <a:r>
              <a:rPr lang="de-DE" sz="1400" dirty="0">
                <a:ea typeface="Source Sans Pro" panose="020B0503030403020204" pitchFamily="34" charset="0"/>
              </a:rPr>
              <a:t>Phone: +49 6136 99480</a:t>
            </a:r>
            <a:br>
              <a:rPr lang="de-DE" sz="1400" dirty="0">
                <a:ea typeface="Source Sans Pro" panose="020B0503030403020204" pitchFamily="34" charset="0"/>
              </a:rPr>
            </a:br>
            <a:r>
              <a:rPr lang="de-DE" sz="1400" dirty="0">
                <a:ea typeface="Source Sans Pro" panose="020B0503030403020204" pitchFamily="34" charset="0"/>
              </a:rPr>
              <a:t>E-Mail: info@sysgo.com</a:t>
            </a:r>
            <a:br>
              <a:rPr lang="de-DE" sz="1600" dirty="0">
                <a:ea typeface="Source Sans Pro" panose="020B0503030403020204" pitchFamily="34" charset="0"/>
              </a:rPr>
            </a:br>
            <a:r>
              <a:rPr lang="de-DE" sz="2400" dirty="0">
                <a:ea typeface="Source Sans Pro" panose="020B0503030403020204" pitchFamily="34" charset="0"/>
              </a:rPr>
              <a:t> </a:t>
            </a:r>
            <a:r>
              <a:rPr lang="de-DE" sz="1600" dirty="0">
                <a:ea typeface="Source Sans Pro" panose="020B0503030403020204" pitchFamily="34" charset="0"/>
              </a:rPr>
              <a:t>.......................................................</a:t>
            </a:r>
          </a:p>
          <a:p>
            <a:r>
              <a:rPr lang="de-DE" sz="1600" b="1">
                <a:ea typeface="Source Sans Pro" panose="020B0503030403020204" pitchFamily="34" charset="0"/>
              </a:rPr>
              <a:t>Sales </a:t>
            </a:r>
            <a:r>
              <a:rPr lang="de-DE" sz="1600" b="1" dirty="0">
                <a:ea typeface="Source Sans Pro" panose="020B0503030403020204" pitchFamily="34" charset="0"/>
              </a:rPr>
              <a:t>Contact</a:t>
            </a:r>
            <a:br>
              <a:rPr lang="de-DE" sz="1600" dirty="0">
                <a:ea typeface="Source Sans Pro" panose="020B0503030403020204" pitchFamily="34" charset="0"/>
              </a:rPr>
            </a:br>
            <a:r>
              <a:rPr lang="de-DE" sz="1600" dirty="0">
                <a:ea typeface="Source Sans Pro" panose="020B0503030403020204" pitchFamily="34" charset="0"/>
              </a:rPr>
              <a:t>sales@sysgo.com </a:t>
            </a:r>
          </a:p>
          <a:p>
            <a:endParaRPr lang="de-DE" sz="1600" dirty="0">
              <a:ea typeface="Source Sans Pro" panose="020B0503030403020204" pitchFamily="34" charset="0"/>
            </a:endParaRPr>
          </a:p>
          <a:p>
            <a:r>
              <a:rPr lang="de-DE" b="1" dirty="0">
                <a:ea typeface="Source Sans Pro" panose="020B0503030403020204" pitchFamily="34" charset="0"/>
              </a:rPr>
              <a:t>george.violettas@sysgo.com</a:t>
            </a:r>
          </a:p>
        </p:txBody>
      </p:sp>
      <p:sp>
        <p:nvSpPr>
          <p:cNvPr id="12" name="Titel 11">
            <a:extLst>
              <a:ext uri="{FF2B5EF4-FFF2-40B4-BE49-F238E27FC236}">
                <a16:creationId xmlns:a16="http://schemas.microsoft.com/office/drawing/2014/main" id="{2A4802EB-203B-F64A-85D7-FB122D2C38B9}"/>
              </a:ext>
            </a:extLst>
          </p:cNvPr>
          <p:cNvSpPr>
            <a:spLocks noGrp="1"/>
          </p:cNvSpPr>
          <p:nvPr>
            <p:ph type="title" idx="4294967295"/>
          </p:nvPr>
        </p:nvSpPr>
        <p:spPr>
          <a:xfrm>
            <a:off x="834078" y="510344"/>
            <a:ext cx="10515600" cy="1325563"/>
          </a:xfrm>
        </p:spPr>
        <p:txBody>
          <a:bodyPr anchor="t"/>
          <a:lstStyle/>
          <a:p>
            <a:pPr algn="ctr"/>
            <a:r>
              <a:rPr lang="de-DE" b="1" dirty="0">
                <a:solidFill>
                  <a:schemeClr val="bg1"/>
                </a:solidFill>
              </a:rPr>
              <a:t>QUESTIONS OR COMMENTS?</a:t>
            </a:r>
          </a:p>
        </p:txBody>
      </p:sp>
      <p:sp>
        <p:nvSpPr>
          <p:cNvPr id="7" name="Inhaltsplatzhalter 2">
            <a:extLst>
              <a:ext uri="{FF2B5EF4-FFF2-40B4-BE49-F238E27FC236}">
                <a16:creationId xmlns:a16="http://schemas.microsoft.com/office/drawing/2014/main" id="{98D79F08-D776-4AE2-BED5-477A0DDD2BBA}"/>
              </a:ext>
            </a:extLst>
          </p:cNvPr>
          <p:cNvSpPr txBox="1">
            <a:spLocks/>
          </p:cNvSpPr>
          <p:nvPr/>
        </p:nvSpPr>
        <p:spPr>
          <a:xfrm>
            <a:off x="5280781" y="5859745"/>
            <a:ext cx="1622193" cy="326150"/>
          </a:xfrm>
          <a:prstGeom prst="rect">
            <a:avLst/>
          </a:prstGeom>
          <a:solidFill>
            <a:srgbClr val="0070C0"/>
          </a:solidFill>
        </p:spPr>
        <p:txBody>
          <a:bodyPr vert="horz" lIns="91440" tIns="45720" rIns="91440" bIns="45720" rtlCol="0" anchor="ctr" anchorCtr="0">
            <a:normAutofit/>
          </a:bodyPr>
          <a:lstStyle>
            <a:lvl1pPr marL="0" indent="0" algn="ctr" defTabSz="914400" rtl="0" eaLnBrk="1" latinLnBrk="0" hangingPunct="1">
              <a:lnSpc>
                <a:spcPct val="120000"/>
              </a:lnSpc>
              <a:spcBef>
                <a:spcPts val="0"/>
              </a:spcBef>
              <a:buFontTx/>
              <a:buNone/>
              <a:defRPr lang="en-US" sz="1600" kern="12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0000"/>
              </a:lnSpc>
              <a:spcBef>
                <a:spcPts val="0"/>
              </a:spcBef>
              <a:buClr>
                <a:srgbClr val="002060"/>
              </a:buClr>
              <a:buFontTx/>
              <a:buNone/>
              <a:defRPr lang="en-US" sz="1200" b="0" i="0" kern="1200" baseline="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20000"/>
              </a:lnSpc>
              <a:spcBef>
                <a:spcPts val="0"/>
              </a:spcBef>
              <a:buFontTx/>
              <a:buNone/>
              <a:defRPr lang="en-US" sz="1400" b="0" i="0" kern="1200" baseline="0">
                <a:solidFill>
                  <a:schemeClr val="bg1"/>
                </a:solidFill>
                <a:latin typeface="+mn-lt"/>
                <a:ea typeface="+mn-ea"/>
                <a:cs typeface="+mn-cs"/>
              </a:defRPr>
            </a:lvl3pPr>
            <a:lvl4pPr marL="1371600" indent="0" algn="l" defTabSz="914400" rtl="0" eaLnBrk="1" latinLnBrk="0" hangingPunct="1">
              <a:lnSpc>
                <a:spcPct val="120000"/>
              </a:lnSpc>
              <a:spcBef>
                <a:spcPts val="0"/>
              </a:spcBef>
              <a:buFontTx/>
              <a:buNone/>
              <a:defRPr lang="id-ID" sz="1200" b="0" i="0" kern="1200" baseline="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lang="id-ID"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200" b="1" dirty="0"/>
              <a:t>www.sysgo.com</a:t>
            </a:r>
          </a:p>
        </p:txBody>
      </p:sp>
      <p:sp>
        <p:nvSpPr>
          <p:cNvPr id="9" name="Inhaltsplatzhalter 5">
            <a:extLst>
              <a:ext uri="{FF2B5EF4-FFF2-40B4-BE49-F238E27FC236}">
                <a16:creationId xmlns:a16="http://schemas.microsoft.com/office/drawing/2014/main" id="{3A6AF1B0-AAFB-4616-98DF-D3136073BA83}"/>
              </a:ext>
            </a:extLst>
          </p:cNvPr>
          <p:cNvSpPr txBox="1">
            <a:spLocks/>
          </p:cNvSpPr>
          <p:nvPr/>
        </p:nvSpPr>
        <p:spPr>
          <a:xfrm>
            <a:off x="7015293" y="1588108"/>
            <a:ext cx="3819600" cy="3819600"/>
          </a:xfrm>
          <a:prstGeom prst="rect">
            <a:avLst/>
          </a:prstGeom>
          <a:solidFill>
            <a:srgbClr val="FFFFFF">
              <a:alpha val="20000"/>
            </a:srgbClr>
          </a:solidFill>
        </p:spPr>
        <p:txBody>
          <a:bodyPr vert="horz" lIns="216000" tIns="45720" rIns="91440" bIns="45720" rtlCol="0" anchor="ctr" anchorCtr="0">
            <a:normAutofit/>
          </a:bodyPr>
          <a:lstStyle>
            <a:lvl1pPr marL="0" indent="0" algn="ctr" defTabSz="914400" rtl="0" eaLnBrk="1" latinLnBrk="0" hangingPunct="1">
              <a:lnSpc>
                <a:spcPct val="120000"/>
              </a:lnSpc>
              <a:spcBef>
                <a:spcPts val="0"/>
              </a:spcBef>
              <a:buFontTx/>
              <a:buNone/>
              <a:defRPr lang="en-US" sz="1600" kern="12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0000"/>
              </a:lnSpc>
              <a:spcBef>
                <a:spcPts val="0"/>
              </a:spcBef>
              <a:buClr>
                <a:srgbClr val="002060"/>
              </a:buClr>
              <a:buFontTx/>
              <a:buNone/>
              <a:defRPr lang="en-US" sz="1200" b="0" i="0" kern="1200" baseline="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20000"/>
              </a:lnSpc>
              <a:spcBef>
                <a:spcPts val="0"/>
              </a:spcBef>
              <a:buFontTx/>
              <a:buNone/>
              <a:defRPr lang="en-US" sz="1400" b="0" i="0" kern="1200" baseline="0">
                <a:solidFill>
                  <a:schemeClr val="bg1"/>
                </a:solidFill>
                <a:latin typeface="+mn-lt"/>
                <a:ea typeface="+mn-ea"/>
                <a:cs typeface="+mn-cs"/>
              </a:defRPr>
            </a:lvl3pPr>
            <a:lvl4pPr marL="1371600" indent="0" algn="l" defTabSz="914400" rtl="0" eaLnBrk="1" latinLnBrk="0" hangingPunct="1">
              <a:lnSpc>
                <a:spcPct val="120000"/>
              </a:lnSpc>
              <a:spcBef>
                <a:spcPts val="0"/>
              </a:spcBef>
              <a:buFontTx/>
              <a:buNone/>
              <a:defRPr lang="id-ID" sz="1200" b="0" i="0" kern="1200" baseline="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lang="id-ID"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400" b="1" dirty="0">
                <a:effectLst>
                  <a:outerShdw blurRad="38100" dist="38100" dir="2700000" algn="tl">
                    <a:srgbClr val="000000">
                      <a:alpha val="43137"/>
                    </a:srgbClr>
                  </a:outerShdw>
                </a:effectLst>
                <a:ea typeface="Source Sans Pro" panose="020B0503030403020204" pitchFamily="34" charset="0"/>
              </a:rPr>
              <a:t>Subscribe</a:t>
            </a:r>
            <a:r>
              <a:rPr lang="de-DE" sz="1400" b="1" dirty="0">
                <a:effectLst>
                  <a:outerShdw blurRad="38100" dist="38100" dir="2700000" algn="tl">
                    <a:srgbClr val="000000">
                      <a:alpha val="43137"/>
                    </a:srgbClr>
                  </a:outerShdw>
                </a:effectLst>
                <a:ea typeface="Source Sans Pro" panose="020B0503030403020204" pitchFamily="34" charset="0"/>
              </a:rPr>
              <a:t>, Like and Follow:</a:t>
            </a:r>
          </a:p>
          <a:p>
            <a:pPr algn="l"/>
            <a:r>
              <a:rPr lang="de-DE" sz="1400" dirty="0">
                <a:effectLst>
                  <a:outerShdw blurRad="38100" dist="38100" dir="2700000" algn="tl">
                    <a:srgbClr val="000000">
                      <a:alpha val="43137"/>
                    </a:srgbClr>
                  </a:outerShdw>
                </a:effectLst>
                <a:ea typeface="Source Sans Pro" panose="020B0503030403020204" pitchFamily="34" charset="0"/>
              </a:rPr>
              <a:t>	</a:t>
            </a:r>
          </a:p>
          <a:p>
            <a:pPr algn="l">
              <a:tabLst>
                <a:tab pos="715963" algn="l"/>
              </a:tabLst>
            </a:pPr>
            <a:r>
              <a:rPr lang="de-DE" sz="1400" dirty="0">
                <a:effectLst>
                  <a:outerShdw blurRad="38100" dist="38100" dir="2700000" algn="tl">
                    <a:srgbClr val="000000">
                      <a:alpha val="43137"/>
                    </a:srgbClr>
                  </a:outerShdw>
                </a:effectLst>
                <a:ea typeface="Source Sans Pro" panose="020B0503030403020204" pitchFamily="34" charset="0"/>
              </a:rPr>
              <a:t>	www.sysgo.com/newsletter</a:t>
            </a:r>
          </a:p>
          <a:p>
            <a:pPr algn="l"/>
            <a:endParaRPr lang="de-DE" sz="1100" dirty="0">
              <a:effectLst>
                <a:outerShdw blurRad="38100" dist="38100" dir="2700000" algn="tl">
                  <a:srgbClr val="000000">
                    <a:alpha val="43137"/>
                  </a:srgbClr>
                </a:outerShdw>
              </a:effectLst>
              <a:ea typeface="Source Sans Pro" panose="020B0503030403020204" pitchFamily="34" charset="0"/>
            </a:endParaRPr>
          </a:p>
          <a:p>
            <a:pPr algn="l"/>
            <a:r>
              <a:rPr lang="de-DE" sz="1400" dirty="0">
                <a:effectLst>
                  <a:outerShdw blurRad="38100" dist="38100" dir="2700000" algn="tl">
                    <a:srgbClr val="000000">
                      <a:alpha val="43137"/>
                    </a:srgbClr>
                  </a:outerShdw>
                </a:effectLst>
                <a:ea typeface="Source Sans Pro" panose="020B0503030403020204" pitchFamily="34" charset="0"/>
              </a:rPr>
              <a:t>...............................................................</a:t>
            </a:r>
          </a:p>
          <a:p>
            <a:pPr algn="l"/>
            <a:endParaRPr lang="de-DE" sz="1400" dirty="0">
              <a:effectLst>
                <a:outerShdw blurRad="38100" dist="38100" dir="2700000" algn="tl">
                  <a:srgbClr val="000000">
                    <a:alpha val="43137"/>
                  </a:srgbClr>
                </a:outerShdw>
              </a:effectLst>
              <a:ea typeface="Source Sans Pro" panose="020B0503030403020204" pitchFamily="34" charset="0"/>
            </a:endParaRPr>
          </a:p>
          <a:p>
            <a:pPr algn="l">
              <a:tabLst>
                <a:tab pos="715963" algn="l"/>
              </a:tabLst>
            </a:pPr>
            <a:r>
              <a:rPr lang="de-DE" sz="1400" dirty="0">
                <a:effectLst>
                  <a:outerShdw blurRad="38100" dist="38100" dir="2700000" algn="tl">
                    <a:srgbClr val="000000">
                      <a:alpha val="43137"/>
                    </a:srgbClr>
                  </a:outerShdw>
                </a:effectLst>
                <a:ea typeface="Source Sans Pro" panose="020B0503030403020204" pitchFamily="34" charset="0"/>
              </a:rPr>
              <a:t>	www.sysgo.com/twitter</a:t>
            </a:r>
          </a:p>
          <a:p>
            <a:pPr algn="l">
              <a:tabLst>
                <a:tab pos="715963" algn="l"/>
              </a:tabLst>
            </a:pPr>
            <a:endParaRPr lang="de-DE" sz="1400" dirty="0">
              <a:effectLst>
                <a:outerShdw blurRad="38100" dist="38100" dir="2700000" algn="tl">
                  <a:srgbClr val="000000">
                    <a:alpha val="43137"/>
                  </a:srgbClr>
                </a:outerShdw>
              </a:effectLst>
              <a:ea typeface="Source Sans Pro" panose="020B0503030403020204" pitchFamily="34" charset="0"/>
            </a:endParaRPr>
          </a:p>
          <a:p>
            <a:pPr algn="l">
              <a:tabLst>
                <a:tab pos="715963" algn="l"/>
              </a:tabLst>
            </a:pPr>
            <a:r>
              <a:rPr lang="de-DE" sz="1400" dirty="0">
                <a:effectLst>
                  <a:outerShdw blurRad="38100" dist="38100" dir="2700000" algn="tl">
                    <a:srgbClr val="000000">
                      <a:alpha val="43137"/>
                    </a:srgbClr>
                  </a:outerShdw>
                </a:effectLst>
                <a:ea typeface="Source Sans Pro" panose="020B0503030403020204" pitchFamily="34" charset="0"/>
              </a:rPr>
              <a:t>	www.sysgo.com/linkedin</a:t>
            </a:r>
          </a:p>
          <a:p>
            <a:pPr algn="l">
              <a:tabLst>
                <a:tab pos="715963" algn="l"/>
              </a:tabLst>
            </a:pPr>
            <a:endParaRPr lang="de-DE" sz="1400" dirty="0">
              <a:effectLst>
                <a:outerShdw blurRad="38100" dist="38100" dir="2700000" algn="tl">
                  <a:srgbClr val="000000">
                    <a:alpha val="43137"/>
                  </a:srgbClr>
                </a:outerShdw>
              </a:effectLst>
              <a:ea typeface="Source Sans Pro" panose="020B0503030403020204" pitchFamily="34" charset="0"/>
            </a:endParaRPr>
          </a:p>
          <a:p>
            <a:pPr algn="l">
              <a:tabLst>
                <a:tab pos="715963" algn="l"/>
              </a:tabLst>
            </a:pPr>
            <a:r>
              <a:rPr lang="de-DE" sz="1400" dirty="0">
                <a:effectLst>
                  <a:outerShdw blurRad="38100" dist="38100" dir="2700000" algn="tl">
                    <a:srgbClr val="000000">
                      <a:alpha val="43137"/>
                    </a:srgbClr>
                  </a:outerShdw>
                </a:effectLst>
                <a:ea typeface="Source Sans Pro" panose="020B0503030403020204" pitchFamily="34" charset="0"/>
              </a:rPr>
              <a:t>	www.sysgo.com/youtube</a:t>
            </a:r>
          </a:p>
          <a:p>
            <a:pPr algn="l"/>
            <a:endParaRPr lang="de-DE" sz="1400" dirty="0">
              <a:ea typeface="Source Sans Pro" panose="020B0503030403020204" pitchFamily="34" charset="0"/>
            </a:endParaRPr>
          </a:p>
          <a:p>
            <a:pPr algn="l"/>
            <a:endParaRPr lang="de-DE" sz="1400" dirty="0">
              <a:ea typeface="Source Sans Pro" panose="020B0503030403020204" pitchFamily="34" charset="0"/>
            </a:endParaRPr>
          </a:p>
        </p:txBody>
      </p:sp>
      <p:pic>
        <p:nvPicPr>
          <p:cNvPr id="4" name="Grafik 3">
            <a:extLst>
              <a:ext uri="{FF2B5EF4-FFF2-40B4-BE49-F238E27FC236}">
                <a16:creationId xmlns:a16="http://schemas.microsoft.com/office/drawing/2014/main" id="{9FF11D8B-63AD-4976-B504-4FC8D1B7C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1638" y="2346251"/>
            <a:ext cx="324000" cy="324000"/>
          </a:xfrm>
          <a:prstGeom prst="rect">
            <a:avLst/>
          </a:prstGeom>
          <a:effectLst>
            <a:outerShdw blurRad="50800" dist="38100" dir="2700000" algn="tl" rotWithShape="0">
              <a:prstClr val="black">
                <a:alpha val="40000"/>
              </a:prstClr>
            </a:outerShdw>
          </a:effectLst>
        </p:spPr>
      </p:pic>
      <p:pic>
        <p:nvPicPr>
          <p:cNvPr id="5" name="Grafik 4">
            <a:extLst>
              <a:ext uri="{FF2B5EF4-FFF2-40B4-BE49-F238E27FC236}">
                <a16:creationId xmlns:a16="http://schemas.microsoft.com/office/drawing/2014/main" id="{DFFCDC70-B072-465E-A47C-ECBA73C3A3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371638" y="3323904"/>
            <a:ext cx="324000" cy="324000"/>
          </a:xfrm>
          <a:prstGeom prst="rect">
            <a:avLst/>
          </a:prstGeom>
          <a:effectLst>
            <a:outerShdw blurRad="50800" dist="38100" dir="2700000" algn="tl" rotWithShape="0">
              <a:prstClr val="black">
                <a:alpha val="40000"/>
              </a:prstClr>
            </a:outerShdw>
          </a:effectLst>
        </p:spPr>
      </p:pic>
      <p:pic>
        <p:nvPicPr>
          <p:cNvPr id="11" name="Grafik 10">
            <a:extLst>
              <a:ext uri="{FF2B5EF4-FFF2-40B4-BE49-F238E27FC236}">
                <a16:creationId xmlns:a16="http://schemas.microsoft.com/office/drawing/2014/main" id="{D117996A-3BFC-43DD-88DE-36E39F487A4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371637" y="3833464"/>
            <a:ext cx="324000" cy="324000"/>
          </a:xfrm>
          <a:prstGeom prst="rect">
            <a:avLst/>
          </a:prstGeom>
          <a:effectLst>
            <a:outerShdw blurRad="50800" dist="38100" dir="2700000" algn="tl" rotWithShape="0">
              <a:prstClr val="black">
                <a:alpha val="40000"/>
              </a:prstClr>
            </a:outerShdw>
          </a:effectLst>
        </p:spPr>
      </p:pic>
      <p:pic>
        <p:nvPicPr>
          <p:cNvPr id="19" name="Grafik 18">
            <a:extLst>
              <a:ext uri="{FF2B5EF4-FFF2-40B4-BE49-F238E27FC236}">
                <a16:creationId xmlns:a16="http://schemas.microsoft.com/office/drawing/2014/main" id="{DD402550-F599-4E37-869A-12565EEA6C0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371637" y="4343025"/>
            <a:ext cx="324000" cy="324000"/>
          </a:xfrm>
          <a:prstGeom prst="rect">
            <a:avLst/>
          </a:prstGeom>
          <a:effectLst>
            <a:outerShdw blurRad="50800" dist="38100" dir="2700000" algn="tl" rotWithShape="0">
              <a:prstClr val="black">
                <a:alpha val="40000"/>
              </a:prstClr>
            </a:outerShdw>
          </a:effectLst>
        </p:spPr>
      </p:pic>
      <p:pic>
        <p:nvPicPr>
          <p:cNvPr id="3" name="Grafik 2">
            <a:extLst>
              <a:ext uri="{FF2B5EF4-FFF2-40B4-BE49-F238E27FC236}">
                <a16:creationId xmlns:a16="http://schemas.microsoft.com/office/drawing/2014/main" id="{07F554F5-8524-40A2-8E17-1FD8B4BDBA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10213" y="232665"/>
            <a:ext cx="1203156" cy="377791"/>
          </a:xfrm>
          <a:prstGeom prst="rect">
            <a:avLst/>
          </a:prstGeom>
        </p:spPr>
      </p:pic>
    </p:spTree>
    <p:extLst>
      <p:ext uri="{BB962C8B-B14F-4D97-AF65-F5344CB8AC3E}">
        <p14:creationId xmlns:p14="http://schemas.microsoft.com/office/powerpoint/2010/main" val="1717229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AFF2-118E-DEC5-4ED5-4FFEC650BA2C}"/>
              </a:ext>
            </a:extLst>
          </p:cNvPr>
          <p:cNvSpPr>
            <a:spLocks noGrp="1"/>
          </p:cNvSpPr>
          <p:nvPr>
            <p:ph type="ctrTitle"/>
          </p:nvPr>
        </p:nvSpPr>
        <p:spPr/>
        <p:txBody>
          <a:bodyPr/>
          <a:lstStyle/>
          <a:p>
            <a:r>
              <a:rPr lang="en-US" dirty="0"/>
              <a:t>TOPICS</a:t>
            </a:r>
          </a:p>
        </p:txBody>
      </p:sp>
      <p:sp>
        <p:nvSpPr>
          <p:cNvPr id="3" name="Footer Placeholder 2">
            <a:extLst>
              <a:ext uri="{FF2B5EF4-FFF2-40B4-BE49-F238E27FC236}">
                <a16:creationId xmlns:a16="http://schemas.microsoft.com/office/drawing/2014/main" id="{121DA2FF-ACBB-3376-6FF7-4D4A5F450288}"/>
              </a:ext>
            </a:extLst>
          </p:cNvPr>
          <p:cNvSpPr>
            <a:spLocks noGrp="1"/>
          </p:cNvSpPr>
          <p:nvPr>
            <p:ph type="ftr" sz="quarter" idx="3"/>
          </p:nvPr>
        </p:nvSpPr>
        <p:spPr/>
        <p:txBody>
          <a:bodyPr/>
          <a:lstStyle/>
          <a:p>
            <a:r>
              <a:rPr lang="en-GB"/>
              <a:t>Year - Public or Internal</a:t>
            </a:r>
            <a:endParaRPr lang="en-GB" dirty="0"/>
          </a:p>
        </p:txBody>
      </p:sp>
      <p:sp>
        <p:nvSpPr>
          <p:cNvPr id="4" name="Slide Number Placeholder 3">
            <a:extLst>
              <a:ext uri="{FF2B5EF4-FFF2-40B4-BE49-F238E27FC236}">
                <a16:creationId xmlns:a16="http://schemas.microsoft.com/office/drawing/2014/main" id="{6D4B51AB-EDEA-84D8-F1F3-989B39CEB806}"/>
              </a:ext>
            </a:extLst>
          </p:cNvPr>
          <p:cNvSpPr>
            <a:spLocks noGrp="1"/>
          </p:cNvSpPr>
          <p:nvPr>
            <p:ph type="sldNum" sz="quarter" idx="4"/>
          </p:nvPr>
        </p:nvSpPr>
        <p:spPr/>
        <p:txBody>
          <a:bodyPr/>
          <a:lstStyle/>
          <a:p>
            <a:fld id="{F9FCB281-5979-4F37-9D32-953D0EC99A6B}" type="slidenum">
              <a:rPr lang="en-GB" smtClean="0"/>
              <a:pPr/>
              <a:t>4</a:t>
            </a:fld>
            <a:endParaRPr lang="en-GB" dirty="0"/>
          </a:p>
        </p:txBody>
      </p:sp>
      <p:sp>
        <p:nvSpPr>
          <p:cNvPr id="5" name="Text Placeholder 4">
            <a:extLst>
              <a:ext uri="{FF2B5EF4-FFF2-40B4-BE49-F238E27FC236}">
                <a16:creationId xmlns:a16="http://schemas.microsoft.com/office/drawing/2014/main" id="{D21A6A02-C475-96D8-AF3E-B5D32D6887E6}"/>
              </a:ext>
            </a:extLst>
          </p:cNvPr>
          <p:cNvSpPr>
            <a:spLocks noGrp="1"/>
          </p:cNvSpPr>
          <p:nvPr>
            <p:ph type="body" sz="quarter" idx="10"/>
          </p:nvPr>
        </p:nvSpPr>
        <p:spPr/>
        <p:txBody>
          <a:bodyPr>
            <a:normAutofit/>
          </a:bodyPr>
          <a:lstStyle/>
          <a:p>
            <a:pPr marL="0" indent="0">
              <a:buNone/>
            </a:pPr>
            <a:r>
              <a:rPr lang="en-US" sz="2800" dirty="0"/>
              <a:t>1. SYSGO Short Introduction</a:t>
            </a:r>
          </a:p>
          <a:p>
            <a:pPr marL="0" indent="0">
              <a:buNone/>
            </a:pPr>
            <a:r>
              <a:rPr lang="en-US" sz="2800" dirty="0"/>
              <a:t>2. PikeOS Introduction</a:t>
            </a:r>
          </a:p>
          <a:p>
            <a:pPr marL="0" indent="0">
              <a:buNone/>
            </a:pPr>
            <a:r>
              <a:rPr lang="en-US" sz="2800" dirty="0"/>
              <a:t>3. SIL4 CLOUD: </a:t>
            </a:r>
            <a:r>
              <a:rPr lang="en-US" sz="2800" dirty="0" err="1"/>
              <a:t>Digitale</a:t>
            </a:r>
            <a:r>
              <a:rPr lang="en-US" sz="2800" dirty="0"/>
              <a:t> </a:t>
            </a:r>
            <a:r>
              <a:rPr lang="en-US" sz="2800" dirty="0" err="1"/>
              <a:t>Schiene</a:t>
            </a:r>
            <a:r>
              <a:rPr lang="en-US" sz="2800" dirty="0"/>
              <a:t> Deutschland</a:t>
            </a:r>
          </a:p>
          <a:p>
            <a:pPr marL="0" indent="0">
              <a:buNone/>
            </a:pPr>
            <a:r>
              <a:rPr lang="en-US" sz="2800" dirty="0"/>
              <a:t>	3.1 Cloud Solutions: SYSGO in IPCEI-CIS Program</a:t>
            </a:r>
          </a:p>
          <a:p>
            <a:pPr marL="0" indent="0">
              <a:buNone/>
            </a:pPr>
            <a:r>
              <a:rPr lang="en-US" sz="2800" dirty="0"/>
              <a:t>		Railway Use case</a:t>
            </a:r>
          </a:p>
          <a:p>
            <a:pPr marL="0" indent="0">
              <a:buNone/>
            </a:pPr>
            <a:r>
              <a:rPr lang="en-US" sz="2800" dirty="0"/>
              <a:t>4. Secure Cloud/Edge Gateway: From concept to product</a:t>
            </a:r>
          </a:p>
          <a:p>
            <a:pPr marL="0" indent="0">
              <a:buNone/>
            </a:pPr>
            <a:r>
              <a:rPr lang="en-GB" sz="2800" dirty="0"/>
              <a:t>5. Safe Secure Smart Cloud Gateway Open Questions</a:t>
            </a:r>
            <a:endParaRPr lang="en-US" sz="2800" dirty="0"/>
          </a:p>
        </p:txBody>
      </p:sp>
    </p:spTree>
    <p:extLst>
      <p:ext uri="{BB962C8B-B14F-4D97-AF65-F5344CB8AC3E}">
        <p14:creationId xmlns:p14="http://schemas.microsoft.com/office/powerpoint/2010/main" val="122367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5</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1828829" y="2776708"/>
            <a:ext cx="8181546" cy="1369989"/>
          </a:xfrm>
        </p:spPr>
        <p:txBody>
          <a:bodyPr>
            <a:normAutofit/>
          </a:bodyPr>
          <a:lstStyle/>
          <a:p>
            <a:pPr marL="0" indent="0" algn="ctr">
              <a:buNone/>
            </a:pPr>
            <a:r>
              <a:rPr lang="en-US" sz="6600" b="1" dirty="0">
                <a:solidFill>
                  <a:schemeClr val="bg1">
                    <a:lumMod val="95000"/>
                  </a:schemeClr>
                </a:solidFill>
              </a:rPr>
              <a:t>SYSGO </a:t>
            </a:r>
          </a:p>
          <a:p>
            <a:pPr marL="0" indent="0" algn="ctr">
              <a:buNone/>
            </a:pPr>
            <a:endParaRPr lang="en-US" sz="6600" b="1" dirty="0">
              <a:solidFill>
                <a:schemeClr val="bg1">
                  <a:lumMod val="95000"/>
                </a:schemeClr>
              </a:solidFill>
            </a:endParaRPr>
          </a:p>
        </p:txBody>
      </p:sp>
    </p:spTree>
    <p:extLst>
      <p:ext uri="{BB962C8B-B14F-4D97-AF65-F5344CB8AC3E}">
        <p14:creationId xmlns:p14="http://schemas.microsoft.com/office/powerpoint/2010/main" val="239714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968798DE-A88D-AC42-921B-B9F71142F0EA}"/>
              </a:ext>
            </a:extLst>
          </p:cNvPr>
          <p:cNvSpPr>
            <a:spLocks noGrp="1"/>
          </p:cNvSpPr>
          <p:nvPr>
            <p:ph type="ctrTitle"/>
          </p:nvPr>
        </p:nvSpPr>
        <p:spPr>
          <a:xfrm>
            <a:off x="2339643" y="654179"/>
            <a:ext cx="9501405" cy="717421"/>
          </a:xfrm>
        </p:spPr>
        <p:txBody>
          <a:bodyPr>
            <a:noAutofit/>
          </a:bodyPr>
          <a:lstStyle/>
          <a:p>
            <a:pPr algn="ctr"/>
            <a:r>
              <a:rPr lang="en-US" sz="2400" dirty="0">
                <a:solidFill>
                  <a:srgbClr val="0070C0"/>
                </a:solidFill>
                <a:ea typeface="Source Sans Pro Black" panose="020B0803030403020204" pitchFamily="34" charset="0"/>
              </a:rPr>
              <a:t>Developing</a:t>
            </a:r>
            <a:r>
              <a:rPr lang="de-DE" sz="2400" dirty="0">
                <a:solidFill>
                  <a:srgbClr val="0070C0"/>
                </a:solidFill>
                <a:ea typeface="Source Sans Pro Black" panose="020B0803030403020204" pitchFamily="34" charset="0"/>
              </a:rPr>
              <a:t> </a:t>
            </a:r>
            <a:r>
              <a:rPr lang="en-US" sz="2400" dirty="0">
                <a:solidFill>
                  <a:srgbClr val="0070C0"/>
                </a:solidFill>
                <a:ea typeface="Source Sans Pro Black" panose="020B0803030403020204" pitchFamily="34" charset="0"/>
              </a:rPr>
              <a:t>locally</a:t>
            </a:r>
            <a:br>
              <a:rPr lang="de-DE" sz="2400" dirty="0">
                <a:ea typeface="Source Sans Pro Black" panose="020B0803030403020204" pitchFamily="34" charset="0"/>
              </a:rPr>
            </a:br>
            <a:r>
              <a:rPr lang="en-US" sz="2400" dirty="0">
                <a:ea typeface="Source Sans Pro Black" panose="020B0803030403020204" pitchFamily="34" charset="0"/>
              </a:rPr>
              <a:t>Acting globally</a:t>
            </a:r>
            <a:endParaRPr lang="en-US" sz="2400" dirty="0"/>
          </a:p>
        </p:txBody>
      </p:sp>
      <p:sp>
        <p:nvSpPr>
          <p:cNvPr id="20" name="Textplatzhalter 19">
            <a:extLst>
              <a:ext uri="{FF2B5EF4-FFF2-40B4-BE49-F238E27FC236}">
                <a16:creationId xmlns:a16="http://schemas.microsoft.com/office/drawing/2014/main" id="{EDDFF27A-7EA8-2E4B-AA2F-E2FCAC8D7C0A}"/>
              </a:ext>
            </a:extLst>
          </p:cNvPr>
          <p:cNvSpPr>
            <a:spLocks noGrp="1"/>
          </p:cNvSpPr>
          <p:nvPr>
            <p:ph type="body" sz="quarter" idx="11"/>
          </p:nvPr>
        </p:nvSpPr>
        <p:spPr>
          <a:xfrm>
            <a:off x="89293" y="1941062"/>
            <a:ext cx="6006707" cy="4293544"/>
          </a:xfrm>
        </p:spPr>
        <p:txBody>
          <a:bodyPr vert="horz" lIns="91440" tIns="45720" rIns="91440" bIns="45720" rtlCol="0">
            <a:normAutofit/>
          </a:bodyPr>
          <a:lstStyle/>
          <a:p>
            <a:pPr>
              <a:lnSpc>
                <a:spcPct val="100000"/>
              </a:lnSpc>
            </a:pPr>
            <a:r>
              <a:rPr lang="en-US" sz="2400" b="1" dirty="0">
                <a:solidFill>
                  <a:srgbClr val="0070C0"/>
                </a:solidFill>
              </a:rPr>
              <a:t>One of the leading providers in Europe</a:t>
            </a:r>
          </a:p>
          <a:p>
            <a:pPr lvl="1">
              <a:lnSpc>
                <a:spcPct val="150000"/>
              </a:lnSpc>
            </a:pPr>
            <a:r>
              <a:rPr lang="en-US" sz="1800" dirty="0">
                <a:solidFill>
                  <a:schemeClr val="bg2">
                    <a:lumMod val="50000"/>
                  </a:schemeClr>
                </a:solidFill>
              </a:rPr>
              <a:t>Operating System (OS) for embedded systems</a:t>
            </a:r>
          </a:p>
          <a:p>
            <a:pPr>
              <a:lnSpc>
                <a:spcPct val="100000"/>
              </a:lnSpc>
            </a:pPr>
            <a:r>
              <a:rPr lang="en-US" sz="2400" b="1" dirty="0">
                <a:solidFill>
                  <a:srgbClr val="0070C0"/>
                </a:solidFill>
              </a:rPr>
              <a:t>Safe &amp; Secure Technologies and Services </a:t>
            </a:r>
          </a:p>
          <a:p>
            <a:pPr lvl="1">
              <a:lnSpc>
                <a:spcPct val="150000"/>
              </a:lnSpc>
            </a:pPr>
            <a:r>
              <a:rPr lang="en-US" sz="1800" dirty="0">
                <a:solidFill>
                  <a:schemeClr val="bg2">
                    <a:lumMod val="50000"/>
                  </a:schemeClr>
                </a:solidFill>
              </a:rPr>
              <a:t>For high-end software solutions in any IoT device </a:t>
            </a:r>
          </a:p>
          <a:p>
            <a:pPr>
              <a:lnSpc>
                <a:spcPct val="100000"/>
              </a:lnSpc>
            </a:pPr>
            <a:r>
              <a:rPr lang="en-US" sz="2400" b="1" dirty="0">
                <a:solidFill>
                  <a:srgbClr val="0070C0"/>
                </a:solidFill>
              </a:rPr>
              <a:t>Founded in 1991</a:t>
            </a:r>
          </a:p>
          <a:p>
            <a:pPr lvl="1">
              <a:lnSpc>
                <a:spcPct val="150000"/>
              </a:lnSpc>
            </a:pPr>
            <a:r>
              <a:rPr lang="en-US" sz="1800" dirty="0">
                <a:solidFill>
                  <a:schemeClr val="bg2">
                    <a:lumMod val="50000"/>
                  </a:schemeClr>
                </a:solidFill>
              </a:rPr>
              <a:t>Almost 30 years of experience in certification of Safety-critical systems</a:t>
            </a:r>
          </a:p>
          <a:p>
            <a:pPr>
              <a:lnSpc>
                <a:spcPct val="100000"/>
              </a:lnSpc>
            </a:pPr>
            <a:r>
              <a:rPr lang="en-US" sz="2400" b="1" dirty="0">
                <a:solidFill>
                  <a:srgbClr val="0070C0"/>
                </a:solidFill>
              </a:rPr>
              <a:t>Member of the Thales Group</a:t>
            </a:r>
            <a:endParaRPr lang="de-DE" sz="2400" b="1" dirty="0">
              <a:solidFill>
                <a:srgbClr val="0070C0"/>
              </a:solidFill>
            </a:endParaRPr>
          </a:p>
        </p:txBody>
      </p:sp>
      <p:pic>
        <p:nvPicPr>
          <p:cNvPr id="8" name="Grafik 8">
            <a:extLst>
              <a:ext uri="{FF2B5EF4-FFF2-40B4-BE49-F238E27FC236}">
                <a16:creationId xmlns:a16="http://schemas.microsoft.com/office/drawing/2014/main" id="{0D9BD785-CCA9-44A8-B615-29D38A381E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57313" y="5886767"/>
            <a:ext cx="429769" cy="358140"/>
          </a:xfrm>
          <a:prstGeom prst="roundRect">
            <a:avLst>
              <a:gd name="adj" fmla="val 8594"/>
            </a:avLst>
          </a:prstGeom>
          <a:solidFill>
            <a:srgbClr val="FFFFFF">
              <a:shade val="85000"/>
            </a:srgbClr>
          </a:solidFill>
          <a:ln>
            <a:noFill/>
          </a:ln>
          <a:effectLst/>
        </p:spPr>
      </p:pic>
      <p:pic>
        <p:nvPicPr>
          <p:cNvPr id="9" name="Picture 2" descr="http://www.kelmacinternational.com/wp-content/uploads/2016/03/iso-27001.png">
            <a:extLst>
              <a:ext uri="{FF2B5EF4-FFF2-40B4-BE49-F238E27FC236}">
                <a16:creationId xmlns:a16="http://schemas.microsoft.com/office/drawing/2014/main" id="{19E21664-4A99-4DD6-AC63-857315F919E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99648" y="5843908"/>
            <a:ext cx="390698" cy="39069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803EE05-65D0-4E63-8528-532941440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57313" y="1949116"/>
            <a:ext cx="5930714" cy="3624833"/>
          </a:xfrm>
          <a:prstGeom prst="rect">
            <a:avLst/>
          </a:prstGeom>
        </p:spPr>
      </p:pic>
      <p:sp>
        <p:nvSpPr>
          <p:cNvPr id="11" name="Textfeld 10">
            <a:extLst>
              <a:ext uri="{FF2B5EF4-FFF2-40B4-BE49-F238E27FC236}">
                <a16:creationId xmlns:a16="http://schemas.microsoft.com/office/drawing/2014/main" id="{1E6FF604-A49E-4E89-A8E1-D67D712B817C}"/>
              </a:ext>
            </a:extLst>
          </p:cNvPr>
          <p:cNvSpPr txBox="1"/>
          <p:nvPr/>
        </p:nvSpPr>
        <p:spPr>
          <a:xfrm>
            <a:off x="9884420" y="5183251"/>
            <a:ext cx="2180805" cy="246221"/>
          </a:xfrm>
          <a:prstGeom prst="rect">
            <a:avLst/>
          </a:prstGeom>
          <a:noFill/>
        </p:spPr>
        <p:txBody>
          <a:bodyPr wrap="square">
            <a:spAutoFit/>
          </a:bodyPr>
          <a:lstStyle/>
          <a:p>
            <a:r>
              <a:rPr lang="en-US" sz="1000" dirty="0">
                <a:solidFill>
                  <a:schemeClr val="bg1"/>
                </a:solidFill>
              </a:rPr>
              <a:t>SYSGO Headquarters Germany</a:t>
            </a:r>
            <a:endParaRPr lang="en-GB" sz="1000" dirty="0">
              <a:solidFill>
                <a:schemeClr val="bg1"/>
              </a:solidFill>
            </a:endParaRPr>
          </a:p>
        </p:txBody>
      </p:sp>
      <p:sp>
        <p:nvSpPr>
          <p:cNvPr id="2" name="Fußzeilenplatzhalter 1">
            <a:extLst>
              <a:ext uri="{FF2B5EF4-FFF2-40B4-BE49-F238E27FC236}">
                <a16:creationId xmlns:a16="http://schemas.microsoft.com/office/drawing/2014/main" id="{D01D58BB-BD35-4019-9C14-5FF76F5707A1}"/>
              </a:ext>
            </a:extLst>
          </p:cNvPr>
          <p:cNvSpPr>
            <a:spLocks noGrp="1"/>
          </p:cNvSpPr>
          <p:nvPr>
            <p:ph type="ftr" sz="quarter" idx="3"/>
          </p:nvPr>
        </p:nvSpPr>
        <p:spPr/>
        <p:txBody>
          <a:bodyPr/>
          <a:lstStyle/>
          <a:p>
            <a:r>
              <a:rPr lang="en-GB" dirty="0"/>
              <a:t>Webcast - </a:t>
            </a:r>
            <a:r>
              <a:rPr lang="en-US" dirty="0"/>
              <a:t>Security &amp; Certifications for Critical Embedded Industries</a:t>
            </a:r>
            <a:r>
              <a:rPr lang="en-DE" dirty="0"/>
              <a:t> </a:t>
            </a:r>
            <a:endParaRPr lang="en-GB" dirty="0"/>
          </a:p>
        </p:txBody>
      </p:sp>
      <p:sp>
        <p:nvSpPr>
          <p:cNvPr id="5" name="Foliennummernplatzhalter 4">
            <a:extLst>
              <a:ext uri="{FF2B5EF4-FFF2-40B4-BE49-F238E27FC236}">
                <a16:creationId xmlns:a16="http://schemas.microsoft.com/office/drawing/2014/main" id="{FA9A30D5-90A2-41DB-B629-9FDE661B6F9C}"/>
              </a:ext>
            </a:extLst>
          </p:cNvPr>
          <p:cNvSpPr>
            <a:spLocks noGrp="1"/>
          </p:cNvSpPr>
          <p:nvPr>
            <p:ph type="sldNum" sz="quarter" idx="4"/>
          </p:nvPr>
        </p:nvSpPr>
        <p:spPr/>
        <p:txBody>
          <a:bodyPr/>
          <a:lstStyle/>
          <a:p>
            <a:fld id="{F9FCB281-5979-4F37-9D32-953D0EC99A6B}" type="slidenum">
              <a:rPr lang="en-GB" smtClean="0"/>
              <a:pPr/>
              <a:t>6</a:t>
            </a:fld>
            <a:endParaRPr lang="en-GB" dirty="0"/>
          </a:p>
        </p:txBody>
      </p:sp>
      <p:pic>
        <p:nvPicPr>
          <p:cNvPr id="4" name="Picture 3">
            <a:extLst>
              <a:ext uri="{FF2B5EF4-FFF2-40B4-BE49-F238E27FC236}">
                <a16:creationId xmlns:a16="http://schemas.microsoft.com/office/drawing/2014/main" id="{13A972E0-13AB-C0CC-CFFE-B8988B11C3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952" y="282871"/>
            <a:ext cx="4228931" cy="1328416"/>
          </a:xfrm>
          <a:prstGeom prst="rect">
            <a:avLst/>
          </a:prstGeom>
        </p:spPr>
      </p:pic>
      <p:sp>
        <p:nvSpPr>
          <p:cNvPr id="7" name="Rectangle 6">
            <a:extLst>
              <a:ext uri="{FF2B5EF4-FFF2-40B4-BE49-F238E27FC236}">
                <a16:creationId xmlns:a16="http://schemas.microsoft.com/office/drawing/2014/main" id="{3E78A3CC-4774-454F-7AA0-04C23DA28E2B}"/>
              </a:ext>
            </a:extLst>
          </p:cNvPr>
          <p:cNvSpPr/>
          <p:nvPr/>
        </p:nvSpPr>
        <p:spPr>
          <a:xfrm>
            <a:off x="10610193" y="138386"/>
            <a:ext cx="1581807" cy="6729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8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968798DE-A88D-AC42-921B-B9F71142F0EA}"/>
              </a:ext>
            </a:extLst>
          </p:cNvPr>
          <p:cNvSpPr>
            <a:spLocks noGrp="1"/>
          </p:cNvSpPr>
          <p:nvPr>
            <p:ph type="ctrTitle"/>
          </p:nvPr>
        </p:nvSpPr>
        <p:spPr>
          <a:xfrm>
            <a:off x="1492282" y="147174"/>
            <a:ext cx="9386304" cy="998208"/>
          </a:xfrm>
        </p:spPr>
        <p:txBody>
          <a:bodyPr>
            <a:noAutofit/>
          </a:bodyPr>
          <a:lstStyle/>
          <a:p>
            <a:pPr algn="ctr"/>
            <a:r>
              <a:rPr lang="de-DE" sz="2400" dirty="0">
                <a:solidFill>
                  <a:srgbClr val="0070C0"/>
                </a:solidFill>
                <a:ea typeface="Source Sans Pro Black" panose="020B0803030403020204" pitchFamily="34" charset="0"/>
              </a:rPr>
              <a:t>Embedded Performance</a:t>
            </a:r>
            <a:br>
              <a:rPr lang="de-DE" sz="2400" dirty="0">
                <a:ea typeface="Source Sans Pro Black" panose="020B0803030403020204" pitchFamily="34" charset="0"/>
              </a:rPr>
            </a:br>
            <a:r>
              <a:rPr lang="de-DE" sz="2400" dirty="0" err="1">
                <a:ea typeface="Source Sans Pro Black" panose="020B0803030403020204" pitchFamily="34" charset="0"/>
              </a:rPr>
              <a:t>For</a:t>
            </a:r>
            <a:r>
              <a:rPr lang="de-DE" sz="2400" dirty="0">
                <a:ea typeface="Source Sans Pro Black" panose="020B0803030403020204" pitchFamily="34" charset="0"/>
              </a:rPr>
              <a:t> Critical Systems</a:t>
            </a:r>
            <a:endParaRPr lang="de-DE" sz="2400" dirty="0"/>
          </a:p>
        </p:txBody>
      </p:sp>
      <p:sp>
        <p:nvSpPr>
          <p:cNvPr id="20" name="Textplatzhalter 19">
            <a:extLst>
              <a:ext uri="{FF2B5EF4-FFF2-40B4-BE49-F238E27FC236}">
                <a16:creationId xmlns:a16="http://schemas.microsoft.com/office/drawing/2014/main" id="{EDDFF27A-7EA8-2E4B-AA2F-E2FCAC8D7C0A}"/>
              </a:ext>
            </a:extLst>
          </p:cNvPr>
          <p:cNvSpPr>
            <a:spLocks noGrp="1"/>
          </p:cNvSpPr>
          <p:nvPr>
            <p:ph type="body" sz="quarter" idx="11"/>
          </p:nvPr>
        </p:nvSpPr>
        <p:spPr>
          <a:xfrm>
            <a:off x="211232" y="1230872"/>
            <a:ext cx="7624473" cy="5196821"/>
          </a:xfrm>
        </p:spPr>
        <p:txBody>
          <a:bodyPr vert="horz" lIns="91440" tIns="45720" rIns="91440" bIns="45720" rtlCol="0">
            <a:normAutofit fontScale="92500"/>
          </a:bodyPr>
          <a:lstStyle/>
          <a:p>
            <a:r>
              <a:rPr lang="en-US" sz="2400" b="1" dirty="0">
                <a:solidFill>
                  <a:srgbClr val="0070C0"/>
                </a:solidFill>
              </a:rPr>
              <a:t>PikeOS</a:t>
            </a:r>
            <a:endParaRPr lang="en-US" sz="2400" dirty="0">
              <a:solidFill>
                <a:schemeClr val="bg2">
                  <a:lumMod val="50000"/>
                </a:schemeClr>
              </a:solidFill>
            </a:endParaRPr>
          </a:p>
          <a:p>
            <a:pPr lvl="1"/>
            <a:r>
              <a:rPr lang="en-US" sz="1800" u="sng" dirty="0">
                <a:solidFill>
                  <a:schemeClr val="bg2">
                    <a:lumMod val="50000"/>
                  </a:schemeClr>
                </a:solidFill>
              </a:rPr>
              <a:t>Certified</a:t>
            </a:r>
            <a:r>
              <a:rPr lang="en-US" sz="1800" dirty="0">
                <a:solidFill>
                  <a:schemeClr val="bg2">
                    <a:lumMod val="50000"/>
                  </a:schemeClr>
                </a:solidFill>
              </a:rPr>
              <a:t> hard real-time OS (Separation Kernel with type-1 hypervisor)</a:t>
            </a:r>
          </a:p>
          <a:p>
            <a:r>
              <a:rPr lang="en-US" sz="2400" b="1" dirty="0" err="1">
                <a:solidFill>
                  <a:srgbClr val="0070C0"/>
                </a:solidFill>
              </a:rPr>
              <a:t>ELinOS</a:t>
            </a:r>
            <a:r>
              <a:rPr lang="en-US" sz="2400" dirty="0">
                <a:solidFill>
                  <a:schemeClr val="bg2">
                    <a:lumMod val="50000"/>
                  </a:schemeClr>
                </a:solidFill>
              </a:rPr>
              <a:t> </a:t>
            </a:r>
          </a:p>
          <a:p>
            <a:pPr lvl="1"/>
            <a:r>
              <a:rPr lang="en-US" sz="1800" dirty="0">
                <a:solidFill>
                  <a:schemeClr val="bg2">
                    <a:lumMod val="50000"/>
                  </a:schemeClr>
                </a:solidFill>
              </a:rPr>
              <a:t>Embedded Linux distribution</a:t>
            </a:r>
          </a:p>
          <a:p>
            <a:endParaRPr lang="en-US" sz="2400" dirty="0">
              <a:solidFill>
                <a:schemeClr val="bg2">
                  <a:lumMod val="50000"/>
                </a:schemeClr>
              </a:solidFill>
            </a:endParaRPr>
          </a:p>
          <a:p>
            <a:r>
              <a:rPr lang="en-US" sz="2400" b="1" dirty="0">
                <a:solidFill>
                  <a:srgbClr val="0070C0"/>
                </a:solidFill>
              </a:rPr>
              <a:t> Field-proven for Avionics, Automotive, Defense, Industrial, Medical, Railway, and Space applications</a:t>
            </a:r>
          </a:p>
          <a:p>
            <a:endParaRPr lang="en-US" sz="2400" b="1" dirty="0">
              <a:solidFill>
                <a:srgbClr val="0070C0"/>
              </a:solidFill>
            </a:endParaRPr>
          </a:p>
          <a:p>
            <a:r>
              <a:rPr lang="en-US" sz="2400" b="1" dirty="0">
                <a:solidFill>
                  <a:srgbClr val="0070C0"/>
                </a:solidFill>
              </a:rPr>
              <a:t>Seamless customer product development and management</a:t>
            </a:r>
            <a:r>
              <a:rPr lang="en-US" sz="2400" dirty="0">
                <a:solidFill>
                  <a:schemeClr val="bg2">
                    <a:lumMod val="50000"/>
                  </a:schemeClr>
                </a:solidFill>
              </a:rPr>
              <a:t>:</a:t>
            </a:r>
          </a:p>
          <a:p>
            <a:pPr lvl="1"/>
            <a:r>
              <a:rPr lang="en-US" sz="1800" dirty="0">
                <a:solidFill>
                  <a:schemeClr val="bg2">
                    <a:lumMod val="50000"/>
                  </a:schemeClr>
                </a:solidFill>
              </a:rPr>
              <a:t>System architecture and Security approach</a:t>
            </a:r>
          </a:p>
          <a:p>
            <a:pPr lvl="1"/>
            <a:r>
              <a:rPr lang="en-US" sz="1800" dirty="0">
                <a:solidFill>
                  <a:schemeClr val="bg2">
                    <a:lumMod val="50000"/>
                  </a:schemeClr>
                </a:solidFill>
              </a:rPr>
              <a:t>Hardware integration</a:t>
            </a:r>
          </a:p>
          <a:p>
            <a:pPr lvl="1"/>
            <a:r>
              <a:rPr lang="en-US" sz="1800" dirty="0">
                <a:solidFill>
                  <a:schemeClr val="bg2">
                    <a:lumMod val="50000"/>
                  </a:schemeClr>
                </a:solidFill>
              </a:rPr>
              <a:t> Long-term customer support</a:t>
            </a:r>
          </a:p>
          <a:p>
            <a:pPr lvl="1"/>
            <a:r>
              <a:rPr lang="en-US" sz="1800" dirty="0">
                <a:solidFill>
                  <a:schemeClr val="bg2">
                    <a:lumMod val="50000"/>
                  </a:schemeClr>
                </a:solidFill>
              </a:rPr>
              <a:t>Tools and services to cover the full product life cycle</a:t>
            </a:r>
          </a:p>
        </p:txBody>
      </p:sp>
      <p:pic>
        <p:nvPicPr>
          <p:cNvPr id="10" name="Bildplatzhalter 12">
            <a:extLst>
              <a:ext uri="{FF2B5EF4-FFF2-40B4-BE49-F238E27FC236}">
                <a16:creationId xmlns:a16="http://schemas.microsoft.com/office/drawing/2014/main" id="{E7AD1377-1AC0-423E-ABDB-70A9DCB7115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7600413" y="2506079"/>
            <a:ext cx="4211542" cy="2758559"/>
          </a:xfrm>
          <a:custGeom>
            <a:avLst/>
            <a:gdLst>
              <a:gd name="connsiteX0" fmla="*/ 0 w 5848350"/>
              <a:gd name="connsiteY0" fmla="*/ 0 h 4457700"/>
              <a:gd name="connsiteX1" fmla="*/ 5848350 w 5848350"/>
              <a:gd name="connsiteY1" fmla="*/ 0 h 4457700"/>
              <a:gd name="connsiteX2" fmla="*/ 5848350 w 5848350"/>
              <a:gd name="connsiteY2" fmla="*/ 4457700 h 4457700"/>
              <a:gd name="connsiteX3" fmla="*/ 0 w 5848350"/>
              <a:gd name="connsiteY3" fmla="*/ 4457700 h 4457700"/>
            </a:gdLst>
            <a:ahLst/>
            <a:cxnLst>
              <a:cxn ang="0">
                <a:pos x="connsiteX0" y="connsiteY0"/>
              </a:cxn>
              <a:cxn ang="0">
                <a:pos x="connsiteX1" y="connsiteY1"/>
              </a:cxn>
              <a:cxn ang="0">
                <a:pos x="connsiteX2" y="connsiteY2"/>
              </a:cxn>
              <a:cxn ang="0">
                <a:pos x="connsiteX3" y="connsiteY3"/>
              </a:cxn>
            </a:cxnLst>
            <a:rect l="l" t="t" r="r" b="b"/>
            <a:pathLst>
              <a:path w="5848350" h="4457700">
                <a:moveTo>
                  <a:pt x="0" y="0"/>
                </a:moveTo>
                <a:lnTo>
                  <a:pt x="5848350" y="0"/>
                </a:lnTo>
                <a:lnTo>
                  <a:pt x="5848350" y="4457700"/>
                </a:lnTo>
                <a:lnTo>
                  <a:pt x="0" y="4457700"/>
                </a:lnTo>
                <a:close/>
              </a:path>
            </a:pathLst>
          </a:custGeom>
        </p:spPr>
      </p:pic>
      <p:sp>
        <p:nvSpPr>
          <p:cNvPr id="5" name="Foliennummernplatzhalter 4">
            <a:extLst>
              <a:ext uri="{FF2B5EF4-FFF2-40B4-BE49-F238E27FC236}">
                <a16:creationId xmlns:a16="http://schemas.microsoft.com/office/drawing/2014/main" id="{B6D8A46D-17A1-484F-8C76-38548C52DAE8}"/>
              </a:ext>
            </a:extLst>
          </p:cNvPr>
          <p:cNvSpPr>
            <a:spLocks noGrp="1"/>
          </p:cNvSpPr>
          <p:nvPr>
            <p:ph type="sldNum" sz="quarter" idx="4"/>
          </p:nvPr>
        </p:nvSpPr>
        <p:spPr/>
        <p:txBody>
          <a:bodyPr/>
          <a:lstStyle/>
          <a:p>
            <a:fld id="{F9FCB281-5979-4F37-9D32-953D0EC99A6B}" type="slidenum">
              <a:rPr lang="en-GB" smtClean="0"/>
              <a:pPr/>
              <a:t>7</a:t>
            </a:fld>
            <a:endParaRPr lang="en-GB" dirty="0"/>
          </a:p>
        </p:txBody>
      </p:sp>
      <p:sp>
        <p:nvSpPr>
          <p:cNvPr id="7" name="Fußzeilenplatzhalter 1">
            <a:extLst>
              <a:ext uri="{FF2B5EF4-FFF2-40B4-BE49-F238E27FC236}">
                <a16:creationId xmlns:a16="http://schemas.microsoft.com/office/drawing/2014/main" id="{9754B57E-8190-D54C-998D-AFB7FDDD9A74}"/>
              </a:ext>
            </a:extLst>
          </p:cNvPr>
          <p:cNvSpPr>
            <a:spLocks noGrp="1"/>
          </p:cNvSpPr>
          <p:nvPr>
            <p:ph type="ftr" sz="quarter" idx="3"/>
          </p:nvPr>
        </p:nvSpPr>
        <p:spPr>
          <a:xfrm>
            <a:off x="1322544" y="6625335"/>
            <a:ext cx="6909517" cy="232665"/>
          </a:xfrm>
        </p:spPr>
        <p:txBody>
          <a:bodyPr/>
          <a:lstStyle/>
          <a:p>
            <a:r>
              <a:rPr lang="en-GB" dirty="0"/>
              <a:t>Webcast - </a:t>
            </a:r>
            <a:r>
              <a:rPr lang="en-US" dirty="0"/>
              <a:t>Security &amp; Certifications for Critical Embedded Industries</a:t>
            </a:r>
            <a:r>
              <a:rPr lang="en-DE" dirty="0"/>
              <a:t> </a:t>
            </a:r>
            <a:endParaRPr lang="en-GB" dirty="0"/>
          </a:p>
        </p:txBody>
      </p:sp>
    </p:spTree>
    <p:extLst>
      <p:ext uri="{BB962C8B-B14F-4D97-AF65-F5344CB8AC3E}">
        <p14:creationId xmlns:p14="http://schemas.microsoft.com/office/powerpoint/2010/main" val="374329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2E83DC-8FDD-0E9E-A817-49E9EB0D1F5D}"/>
              </a:ext>
            </a:extLst>
          </p:cNvPr>
          <p:cNvSpPr>
            <a:spLocks noGrp="1"/>
          </p:cNvSpPr>
          <p:nvPr>
            <p:ph type="ctrTitle"/>
          </p:nvPr>
        </p:nvSpPr>
        <p:spPr>
          <a:xfrm>
            <a:off x="2429105" y="129240"/>
            <a:ext cx="9249786" cy="540000"/>
          </a:xfrm>
        </p:spPr>
        <p:txBody>
          <a:bodyPr/>
          <a:lstStyle/>
          <a:p>
            <a:r>
              <a:rPr lang="de-DE" dirty="0"/>
              <a:t>Research &amp; Technology Department</a:t>
            </a:r>
            <a:endParaRPr lang="en-US" dirty="0"/>
          </a:p>
        </p:txBody>
      </p:sp>
      <p:sp>
        <p:nvSpPr>
          <p:cNvPr id="4" name="Foliennummernplatzhalter 3">
            <a:extLst>
              <a:ext uri="{FF2B5EF4-FFF2-40B4-BE49-F238E27FC236}">
                <a16:creationId xmlns:a16="http://schemas.microsoft.com/office/drawing/2014/main" id="{D2F97DE1-05ED-9246-EDE9-5E3B205CA9DB}"/>
              </a:ext>
            </a:extLst>
          </p:cNvPr>
          <p:cNvSpPr>
            <a:spLocks noGrp="1"/>
          </p:cNvSpPr>
          <p:nvPr>
            <p:ph type="sldNum" sz="quarter" idx="4"/>
          </p:nvPr>
        </p:nvSpPr>
        <p:spPr/>
        <p:txBody>
          <a:bodyPr/>
          <a:lstStyle/>
          <a:p>
            <a:fld id="{F9FCB281-5979-4F37-9D32-953D0EC99A6B}" type="slidenum">
              <a:rPr lang="en-GB" smtClean="0"/>
              <a:pPr/>
              <a:t>8</a:t>
            </a:fld>
            <a:endParaRPr lang="en-GB" dirty="0"/>
          </a:p>
        </p:txBody>
      </p:sp>
      <p:pic>
        <p:nvPicPr>
          <p:cNvPr id="8" name="Grafik 7">
            <a:extLst>
              <a:ext uri="{FF2B5EF4-FFF2-40B4-BE49-F238E27FC236}">
                <a16:creationId xmlns:a16="http://schemas.microsoft.com/office/drawing/2014/main" id="{75352051-7395-87E0-4B93-F74433794E2D}"/>
              </a:ext>
            </a:extLst>
          </p:cNvPr>
          <p:cNvPicPr>
            <a:picLocks noChangeAspect="1"/>
          </p:cNvPicPr>
          <p:nvPr/>
        </p:nvPicPr>
        <p:blipFill>
          <a:blip r:embed="rId2"/>
          <a:stretch>
            <a:fillRect/>
          </a:stretch>
        </p:blipFill>
        <p:spPr>
          <a:xfrm>
            <a:off x="8710724" y="1179415"/>
            <a:ext cx="1463925" cy="1299154"/>
          </a:xfrm>
          <a:prstGeom prst="rect">
            <a:avLst/>
          </a:prstGeom>
        </p:spPr>
      </p:pic>
      <p:pic>
        <p:nvPicPr>
          <p:cNvPr id="11" name="Grafik 10">
            <a:extLst>
              <a:ext uri="{FF2B5EF4-FFF2-40B4-BE49-F238E27FC236}">
                <a16:creationId xmlns:a16="http://schemas.microsoft.com/office/drawing/2014/main" id="{85B33F8D-60B5-9C33-8A57-D0D76AD074F0}"/>
              </a:ext>
            </a:extLst>
          </p:cNvPr>
          <p:cNvPicPr>
            <a:picLocks noChangeAspect="1"/>
          </p:cNvPicPr>
          <p:nvPr/>
        </p:nvPicPr>
        <p:blipFill>
          <a:blip r:embed="rId3"/>
          <a:stretch>
            <a:fillRect/>
          </a:stretch>
        </p:blipFill>
        <p:spPr>
          <a:xfrm>
            <a:off x="5591351" y="1356898"/>
            <a:ext cx="2554758" cy="1212838"/>
          </a:xfrm>
          <a:prstGeom prst="rect">
            <a:avLst/>
          </a:prstGeom>
        </p:spPr>
      </p:pic>
      <p:pic>
        <p:nvPicPr>
          <p:cNvPr id="13" name="Grafik 12">
            <a:extLst>
              <a:ext uri="{FF2B5EF4-FFF2-40B4-BE49-F238E27FC236}">
                <a16:creationId xmlns:a16="http://schemas.microsoft.com/office/drawing/2014/main" id="{9BE549CF-8FA1-176A-DB1B-E00C261E60A0}"/>
              </a:ext>
            </a:extLst>
          </p:cNvPr>
          <p:cNvPicPr>
            <a:picLocks noChangeAspect="1"/>
          </p:cNvPicPr>
          <p:nvPr/>
        </p:nvPicPr>
        <p:blipFill>
          <a:blip r:embed="rId4"/>
          <a:stretch>
            <a:fillRect/>
          </a:stretch>
        </p:blipFill>
        <p:spPr>
          <a:xfrm>
            <a:off x="40442" y="2865188"/>
            <a:ext cx="3296570" cy="1891259"/>
          </a:xfrm>
          <a:prstGeom prst="rect">
            <a:avLst/>
          </a:prstGeom>
        </p:spPr>
      </p:pic>
      <p:pic>
        <p:nvPicPr>
          <p:cNvPr id="19" name="Grafik 18">
            <a:extLst>
              <a:ext uri="{FF2B5EF4-FFF2-40B4-BE49-F238E27FC236}">
                <a16:creationId xmlns:a16="http://schemas.microsoft.com/office/drawing/2014/main" id="{C4E3DF48-A33F-E60D-A12B-797E64B71671}"/>
              </a:ext>
            </a:extLst>
          </p:cNvPr>
          <p:cNvPicPr>
            <a:picLocks noChangeAspect="1"/>
          </p:cNvPicPr>
          <p:nvPr/>
        </p:nvPicPr>
        <p:blipFill>
          <a:blip r:embed="rId5"/>
          <a:stretch>
            <a:fillRect/>
          </a:stretch>
        </p:blipFill>
        <p:spPr>
          <a:xfrm>
            <a:off x="1273109" y="2590852"/>
            <a:ext cx="1115375" cy="545511"/>
          </a:xfrm>
          <a:prstGeom prst="rect">
            <a:avLst/>
          </a:prstGeom>
        </p:spPr>
      </p:pic>
      <p:pic>
        <p:nvPicPr>
          <p:cNvPr id="21" name="Grafik 20">
            <a:extLst>
              <a:ext uri="{FF2B5EF4-FFF2-40B4-BE49-F238E27FC236}">
                <a16:creationId xmlns:a16="http://schemas.microsoft.com/office/drawing/2014/main" id="{00AD63CC-003B-EE45-8367-7127FC039DEB}"/>
              </a:ext>
            </a:extLst>
          </p:cNvPr>
          <p:cNvPicPr>
            <a:picLocks noChangeAspect="1"/>
          </p:cNvPicPr>
          <p:nvPr/>
        </p:nvPicPr>
        <p:blipFill>
          <a:blip r:embed="rId6"/>
          <a:stretch>
            <a:fillRect/>
          </a:stretch>
        </p:blipFill>
        <p:spPr>
          <a:xfrm>
            <a:off x="2968813" y="4633613"/>
            <a:ext cx="1890957" cy="1695858"/>
          </a:xfrm>
          <a:prstGeom prst="rect">
            <a:avLst/>
          </a:prstGeom>
        </p:spPr>
      </p:pic>
      <p:pic>
        <p:nvPicPr>
          <p:cNvPr id="23" name="Grafik 22">
            <a:extLst>
              <a:ext uri="{FF2B5EF4-FFF2-40B4-BE49-F238E27FC236}">
                <a16:creationId xmlns:a16="http://schemas.microsoft.com/office/drawing/2014/main" id="{CCDFAE3E-07C5-F287-B42D-99ABC03A1B1F}"/>
              </a:ext>
            </a:extLst>
          </p:cNvPr>
          <p:cNvPicPr>
            <a:picLocks noChangeAspect="1"/>
          </p:cNvPicPr>
          <p:nvPr/>
        </p:nvPicPr>
        <p:blipFill>
          <a:blip r:embed="rId7"/>
          <a:stretch>
            <a:fillRect/>
          </a:stretch>
        </p:blipFill>
        <p:spPr>
          <a:xfrm>
            <a:off x="7831917" y="4428265"/>
            <a:ext cx="1487824" cy="1475874"/>
          </a:xfrm>
          <a:prstGeom prst="rect">
            <a:avLst/>
          </a:prstGeom>
        </p:spPr>
      </p:pic>
      <p:pic>
        <p:nvPicPr>
          <p:cNvPr id="25" name="Grafik 24">
            <a:extLst>
              <a:ext uri="{FF2B5EF4-FFF2-40B4-BE49-F238E27FC236}">
                <a16:creationId xmlns:a16="http://schemas.microsoft.com/office/drawing/2014/main" id="{022EDD13-98AA-57BE-108B-9714A248E861}"/>
              </a:ext>
            </a:extLst>
          </p:cNvPr>
          <p:cNvPicPr>
            <a:picLocks noChangeAspect="1"/>
          </p:cNvPicPr>
          <p:nvPr/>
        </p:nvPicPr>
        <p:blipFill>
          <a:blip r:embed="rId8"/>
          <a:stretch>
            <a:fillRect/>
          </a:stretch>
        </p:blipFill>
        <p:spPr>
          <a:xfrm>
            <a:off x="5026581" y="5027253"/>
            <a:ext cx="2029574" cy="1049122"/>
          </a:xfrm>
          <a:prstGeom prst="rect">
            <a:avLst/>
          </a:prstGeom>
        </p:spPr>
      </p:pic>
      <p:pic>
        <p:nvPicPr>
          <p:cNvPr id="27" name="Grafik 26">
            <a:extLst>
              <a:ext uri="{FF2B5EF4-FFF2-40B4-BE49-F238E27FC236}">
                <a16:creationId xmlns:a16="http://schemas.microsoft.com/office/drawing/2014/main" id="{31F82870-B95B-C48E-4EAD-EC8E53F94F93}"/>
              </a:ext>
            </a:extLst>
          </p:cNvPr>
          <p:cNvPicPr>
            <a:picLocks noChangeAspect="1"/>
          </p:cNvPicPr>
          <p:nvPr/>
        </p:nvPicPr>
        <p:blipFill>
          <a:blip r:embed="rId9"/>
          <a:stretch>
            <a:fillRect/>
          </a:stretch>
        </p:blipFill>
        <p:spPr>
          <a:xfrm>
            <a:off x="9816058" y="3226391"/>
            <a:ext cx="2170101" cy="1286742"/>
          </a:xfrm>
          <a:prstGeom prst="rect">
            <a:avLst/>
          </a:prstGeom>
        </p:spPr>
      </p:pic>
      <p:pic>
        <p:nvPicPr>
          <p:cNvPr id="17" name="Grafik 16">
            <a:extLst>
              <a:ext uri="{FF2B5EF4-FFF2-40B4-BE49-F238E27FC236}">
                <a16:creationId xmlns:a16="http://schemas.microsoft.com/office/drawing/2014/main" id="{8B27BC86-C157-8BF6-7AD4-C6E50A0320B2}"/>
              </a:ext>
            </a:extLst>
          </p:cNvPr>
          <p:cNvPicPr>
            <a:picLocks noChangeAspect="1"/>
          </p:cNvPicPr>
          <p:nvPr/>
        </p:nvPicPr>
        <p:blipFill>
          <a:blip r:embed="rId10"/>
          <a:stretch>
            <a:fillRect/>
          </a:stretch>
        </p:blipFill>
        <p:spPr>
          <a:xfrm>
            <a:off x="9155173" y="3805093"/>
            <a:ext cx="2998993" cy="1152014"/>
          </a:xfrm>
          <a:prstGeom prst="rect">
            <a:avLst/>
          </a:prstGeom>
        </p:spPr>
      </p:pic>
      <p:sp>
        <p:nvSpPr>
          <p:cNvPr id="31" name="Ellipse 30">
            <a:extLst>
              <a:ext uri="{FF2B5EF4-FFF2-40B4-BE49-F238E27FC236}">
                <a16:creationId xmlns:a16="http://schemas.microsoft.com/office/drawing/2014/main" id="{74A102E8-AC83-A398-63F5-981414347703}"/>
              </a:ext>
            </a:extLst>
          </p:cNvPr>
          <p:cNvSpPr/>
          <p:nvPr/>
        </p:nvSpPr>
        <p:spPr bwMode="auto">
          <a:xfrm>
            <a:off x="4583832" y="2811102"/>
            <a:ext cx="3024336" cy="155108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600" dirty="0">
                <a:latin typeface="Arial" charset="0"/>
              </a:rPr>
              <a:t>R&amp;T:</a:t>
            </a:r>
          </a:p>
          <a:p>
            <a:pPr algn="ctr" fontAlgn="base">
              <a:spcBef>
                <a:spcPct val="0"/>
              </a:spcBef>
              <a:spcAft>
                <a:spcPct val="0"/>
              </a:spcAft>
            </a:pPr>
            <a:r>
              <a:rPr lang="de-DE" sz="1600" dirty="0">
                <a:latin typeface="Arial" charset="0"/>
              </a:rPr>
              <a:t>Strategic Focus</a:t>
            </a:r>
          </a:p>
        </p:txBody>
      </p:sp>
      <p:cxnSp>
        <p:nvCxnSpPr>
          <p:cNvPr id="33" name="Gerade Verbindung mit Pfeil 32">
            <a:extLst>
              <a:ext uri="{FF2B5EF4-FFF2-40B4-BE49-F238E27FC236}">
                <a16:creationId xmlns:a16="http://schemas.microsoft.com/office/drawing/2014/main" id="{F81B01BF-D33A-C8EF-600E-25B80B8B77DE}"/>
              </a:ext>
            </a:extLst>
          </p:cNvPr>
          <p:cNvCxnSpPr>
            <a:cxnSpLocks/>
            <a:stCxn id="66" idx="3"/>
            <a:endCxn id="31" idx="1"/>
          </p:cNvCxnSpPr>
          <p:nvPr/>
        </p:nvCxnSpPr>
        <p:spPr>
          <a:xfrm>
            <a:off x="4022345" y="1853981"/>
            <a:ext cx="1004391" cy="1184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Gerade Verbindung mit Pfeil 33">
            <a:extLst>
              <a:ext uri="{FF2B5EF4-FFF2-40B4-BE49-F238E27FC236}">
                <a16:creationId xmlns:a16="http://schemas.microsoft.com/office/drawing/2014/main" id="{28EBEAD8-2F19-1AE3-7D3C-67E09E336F45}"/>
              </a:ext>
            </a:extLst>
          </p:cNvPr>
          <p:cNvCxnSpPr>
            <a:cxnSpLocks/>
            <a:stCxn id="11" idx="2"/>
          </p:cNvCxnSpPr>
          <p:nvPr/>
        </p:nvCxnSpPr>
        <p:spPr>
          <a:xfrm flipH="1">
            <a:off x="6589631" y="2569736"/>
            <a:ext cx="279099" cy="284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Gerade Verbindung mit Pfeil 36">
            <a:extLst>
              <a:ext uri="{FF2B5EF4-FFF2-40B4-BE49-F238E27FC236}">
                <a16:creationId xmlns:a16="http://schemas.microsoft.com/office/drawing/2014/main" id="{C52F1396-8F51-3FD2-BCAC-4CA6387CFFEF}"/>
              </a:ext>
            </a:extLst>
          </p:cNvPr>
          <p:cNvCxnSpPr>
            <a:cxnSpLocks/>
            <a:stCxn id="8" idx="2"/>
          </p:cNvCxnSpPr>
          <p:nvPr/>
        </p:nvCxnSpPr>
        <p:spPr>
          <a:xfrm flipH="1">
            <a:off x="7374194" y="2478569"/>
            <a:ext cx="2068493" cy="666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Gerade Verbindung mit Pfeil 39">
            <a:extLst>
              <a:ext uri="{FF2B5EF4-FFF2-40B4-BE49-F238E27FC236}">
                <a16:creationId xmlns:a16="http://schemas.microsoft.com/office/drawing/2014/main" id="{FE4CA5A9-3DD5-9E7C-81DE-F00EE7DE566B}"/>
              </a:ext>
            </a:extLst>
          </p:cNvPr>
          <p:cNvCxnSpPr>
            <a:cxnSpLocks/>
            <a:stCxn id="27" idx="1"/>
            <a:endCxn id="31" idx="6"/>
          </p:cNvCxnSpPr>
          <p:nvPr/>
        </p:nvCxnSpPr>
        <p:spPr>
          <a:xfrm flipH="1" flipV="1">
            <a:off x="7608168" y="3586645"/>
            <a:ext cx="2207890" cy="28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Gerade Verbindung mit Pfeil 43">
            <a:extLst>
              <a:ext uri="{FF2B5EF4-FFF2-40B4-BE49-F238E27FC236}">
                <a16:creationId xmlns:a16="http://schemas.microsoft.com/office/drawing/2014/main" id="{80B29F86-63E9-532A-4E0E-29A4AECAB47C}"/>
              </a:ext>
            </a:extLst>
          </p:cNvPr>
          <p:cNvCxnSpPr>
            <a:cxnSpLocks/>
          </p:cNvCxnSpPr>
          <p:nvPr/>
        </p:nvCxnSpPr>
        <p:spPr>
          <a:xfrm flipH="1" flipV="1">
            <a:off x="7374194" y="3949416"/>
            <a:ext cx="717754" cy="7793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Gerade Verbindung mit Pfeil 46">
            <a:extLst>
              <a:ext uri="{FF2B5EF4-FFF2-40B4-BE49-F238E27FC236}">
                <a16:creationId xmlns:a16="http://schemas.microsoft.com/office/drawing/2014/main" id="{686969EC-A01D-DF98-237D-3392F3210927}"/>
              </a:ext>
            </a:extLst>
          </p:cNvPr>
          <p:cNvCxnSpPr>
            <a:cxnSpLocks/>
            <a:stCxn id="25" idx="0"/>
            <a:endCxn id="31" idx="4"/>
          </p:cNvCxnSpPr>
          <p:nvPr/>
        </p:nvCxnSpPr>
        <p:spPr>
          <a:xfrm flipV="1">
            <a:off x="6041368" y="4362188"/>
            <a:ext cx="54632" cy="665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Gerade Verbindung mit Pfeil 49">
            <a:extLst>
              <a:ext uri="{FF2B5EF4-FFF2-40B4-BE49-F238E27FC236}">
                <a16:creationId xmlns:a16="http://schemas.microsoft.com/office/drawing/2014/main" id="{2E036B6B-2EC3-A3BC-A1F4-5F9249CF443E}"/>
              </a:ext>
            </a:extLst>
          </p:cNvPr>
          <p:cNvCxnSpPr>
            <a:cxnSpLocks/>
            <a:stCxn id="13" idx="3"/>
            <a:endCxn id="31" idx="2"/>
          </p:cNvCxnSpPr>
          <p:nvPr/>
        </p:nvCxnSpPr>
        <p:spPr>
          <a:xfrm flipV="1">
            <a:off x="3337012" y="3586645"/>
            <a:ext cx="1246820" cy="224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Gerade Verbindung mit Pfeil 52">
            <a:extLst>
              <a:ext uri="{FF2B5EF4-FFF2-40B4-BE49-F238E27FC236}">
                <a16:creationId xmlns:a16="http://schemas.microsoft.com/office/drawing/2014/main" id="{B56EBAC3-C249-6989-4175-8BFCBB63344D}"/>
              </a:ext>
            </a:extLst>
          </p:cNvPr>
          <p:cNvCxnSpPr>
            <a:cxnSpLocks/>
            <a:endCxn id="31" idx="3"/>
          </p:cNvCxnSpPr>
          <p:nvPr/>
        </p:nvCxnSpPr>
        <p:spPr>
          <a:xfrm flipV="1">
            <a:off x="4658512" y="4135037"/>
            <a:ext cx="368224" cy="721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Fußzeilenplatzhalter 2">
            <a:extLst>
              <a:ext uri="{FF2B5EF4-FFF2-40B4-BE49-F238E27FC236}">
                <a16:creationId xmlns:a16="http://schemas.microsoft.com/office/drawing/2014/main" id="{3EFF1085-EE15-A4C7-E979-BA3C1436E40E}"/>
              </a:ext>
            </a:extLst>
          </p:cNvPr>
          <p:cNvSpPr>
            <a:spLocks noGrp="1"/>
          </p:cNvSpPr>
          <p:nvPr>
            <p:ph type="ftr" sz="quarter" idx="3"/>
          </p:nvPr>
        </p:nvSpPr>
        <p:spPr>
          <a:xfrm>
            <a:off x="1322544" y="6625335"/>
            <a:ext cx="6909517" cy="232665"/>
          </a:xfrm>
        </p:spPr>
        <p:txBody>
          <a:bodyPr/>
          <a:lstStyle/>
          <a:p>
            <a:r>
              <a:rPr lang="en-GB" dirty="0"/>
              <a:t>2022 - RESTRICTED</a:t>
            </a:r>
          </a:p>
        </p:txBody>
      </p:sp>
      <p:sp>
        <p:nvSpPr>
          <p:cNvPr id="3" name="TextBox 2">
            <a:extLst>
              <a:ext uri="{FF2B5EF4-FFF2-40B4-BE49-F238E27FC236}">
                <a16:creationId xmlns:a16="http://schemas.microsoft.com/office/drawing/2014/main" id="{164690D7-EA16-AEBB-7C76-D1C1B949DF02}"/>
              </a:ext>
            </a:extLst>
          </p:cNvPr>
          <p:cNvSpPr txBox="1"/>
          <p:nvPr/>
        </p:nvSpPr>
        <p:spPr>
          <a:xfrm>
            <a:off x="246414" y="1844399"/>
            <a:ext cx="1665841" cy="646331"/>
          </a:xfrm>
          <a:prstGeom prst="rect">
            <a:avLst/>
          </a:prstGeom>
          <a:solidFill>
            <a:schemeClr val="accent1"/>
          </a:solidFill>
        </p:spPr>
        <p:txBody>
          <a:bodyPr wrap="none" rtlCol="0">
            <a:spAutoFit/>
          </a:bodyPr>
          <a:lstStyle/>
          <a:p>
            <a:r>
              <a:rPr lang="de-DE" dirty="0"/>
              <a:t>HAL4SDV </a:t>
            </a:r>
          </a:p>
          <a:p>
            <a:r>
              <a:rPr lang="de-DE" dirty="0"/>
              <a:t>(SAS +GmbH)</a:t>
            </a:r>
            <a:endParaRPr lang="en-US" dirty="0"/>
          </a:p>
        </p:txBody>
      </p:sp>
      <p:cxnSp>
        <p:nvCxnSpPr>
          <p:cNvPr id="10" name="Straight Arrow Connector 9">
            <a:extLst>
              <a:ext uri="{FF2B5EF4-FFF2-40B4-BE49-F238E27FC236}">
                <a16:creationId xmlns:a16="http://schemas.microsoft.com/office/drawing/2014/main" id="{75E5658E-1E25-7037-C2A3-E3E7124D4010}"/>
              </a:ext>
            </a:extLst>
          </p:cNvPr>
          <p:cNvCxnSpPr>
            <a:cxnSpLocks/>
            <a:stCxn id="3" idx="3"/>
          </p:cNvCxnSpPr>
          <p:nvPr/>
        </p:nvCxnSpPr>
        <p:spPr>
          <a:xfrm flipV="1">
            <a:off x="1912255" y="1828992"/>
            <a:ext cx="587689" cy="338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DF6475-D429-859E-73B0-E643DA8A3B75}"/>
              </a:ext>
            </a:extLst>
          </p:cNvPr>
          <p:cNvSpPr txBox="1"/>
          <p:nvPr/>
        </p:nvSpPr>
        <p:spPr>
          <a:xfrm>
            <a:off x="4561712" y="667715"/>
            <a:ext cx="4305538" cy="369332"/>
          </a:xfrm>
          <a:prstGeom prst="rect">
            <a:avLst/>
          </a:prstGeom>
          <a:solidFill>
            <a:schemeClr val="accent1"/>
          </a:solidFill>
        </p:spPr>
        <p:txBody>
          <a:bodyPr wrap="none" rtlCol="0">
            <a:spAutoFit/>
          </a:bodyPr>
          <a:lstStyle/>
          <a:p>
            <a:r>
              <a:rPr lang="de-DE" dirty="0"/>
              <a:t>SASVI, TRISTAN, ISOLDE, REBECCA</a:t>
            </a:r>
            <a:endParaRPr lang="en-US" dirty="0"/>
          </a:p>
        </p:txBody>
      </p:sp>
      <p:cxnSp>
        <p:nvCxnSpPr>
          <p:cNvPr id="16" name="Straight Arrow Connector 15">
            <a:extLst>
              <a:ext uri="{FF2B5EF4-FFF2-40B4-BE49-F238E27FC236}">
                <a16:creationId xmlns:a16="http://schemas.microsoft.com/office/drawing/2014/main" id="{73FD1D7F-9FBF-DEF7-38F0-2A72CBC287DC}"/>
              </a:ext>
            </a:extLst>
          </p:cNvPr>
          <p:cNvCxnSpPr>
            <a:cxnSpLocks/>
            <a:stCxn id="12" idx="2"/>
            <a:endCxn id="11" idx="0"/>
          </p:cNvCxnSpPr>
          <p:nvPr/>
        </p:nvCxnSpPr>
        <p:spPr>
          <a:xfrm>
            <a:off x="6714481" y="1037047"/>
            <a:ext cx="154249" cy="31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AA5A45-DE7D-59D4-FA67-116A22232CE0}"/>
              </a:ext>
            </a:extLst>
          </p:cNvPr>
          <p:cNvCxnSpPr>
            <a:cxnSpLocks/>
          </p:cNvCxnSpPr>
          <p:nvPr/>
        </p:nvCxnSpPr>
        <p:spPr>
          <a:xfrm flipH="1">
            <a:off x="3893434" y="1025929"/>
            <a:ext cx="1128929" cy="390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5C485D-00A8-67DD-D864-CC386CC1E6A6}"/>
              </a:ext>
            </a:extLst>
          </p:cNvPr>
          <p:cNvSpPr txBox="1"/>
          <p:nvPr/>
        </p:nvSpPr>
        <p:spPr>
          <a:xfrm>
            <a:off x="10524113" y="856249"/>
            <a:ext cx="1056700" cy="369332"/>
          </a:xfrm>
          <a:prstGeom prst="rect">
            <a:avLst/>
          </a:prstGeom>
          <a:solidFill>
            <a:schemeClr val="accent1"/>
          </a:solidFill>
        </p:spPr>
        <p:txBody>
          <a:bodyPr wrap="none" rtlCol="0">
            <a:spAutoFit/>
          </a:bodyPr>
          <a:lstStyle/>
          <a:p>
            <a:r>
              <a:rPr lang="en-US" dirty="0" err="1"/>
              <a:t>SuzECK</a:t>
            </a:r>
            <a:endParaRPr lang="en-US" dirty="0"/>
          </a:p>
        </p:txBody>
      </p:sp>
      <p:cxnSp>
        <p:nvCxnSpPr>
          <p:cNvPr id="26" name="Straight Arrow Connector 25">
            <a:extLst>
              <a:ext uri="{FF2B5EF4-FFF2-40B4-BE49-F238E27FC236}">
                <a16:creationId xmlns:a16="http://schemas.microsoft.com/office/drawing/2014/main" id="{5FB54DD7-8D6B-5CC3-5E34-D4543A09C977}"/>
              </a:ext>
            </a:extLst>
          </p:cNvPr>
          <p:cNvCxnSpPr>
            <a:stCxn id="22" idx="2"/>
            <a:endCxn id="8" idx="3"/>
          </p:cNvCxnSpPr>
          <p:nvPr/>
        </p:nvCxnSpPr>
        <p:spPr>
          <a:xfrm flipH="1">
            <a:off x="10174649" y="1225581"/>
            <a:ext cx="877814" cy="60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D76A6B-D7CF-C84F-0B72-B31AFED714EB}"/>
              </a:ext>
            </a:extLst>
          </p:cNvPr>
          <p:cNvSpPr txBox="1"/>
          <p:nvPr/>
        </p:nvSpPr>
        <p:spPr>
          <a:xfrm>
            <a:off x="206854" y="5365979"/>
            <a:ext cx="2800767" cy="646331"/>
          </a:xfrm>
          <a:prstGeom prst="rect">
            <a:avLst/>
          </a:prstGeom>
          <a:solidFill>
            <a:schemeClr val="accent1"/>
          </a:solidFill>
        </p:spPr>
        <p:txBody>
          <a:bodyPr wrap="none" rtlCol="0">
            <a:spAutoFit/>
          </a:bodyPr>
          <a:lstStyle/>
          <a:p>
            <a:r>
              <a:rPr lang="de-DE" dirty="0" err="1"/>
              <a:t>IPCEI-CIS:SuzECK-SCP</a:t>
            </a:r>
            <a:endParaRPr lang="de-DE" dirty="0"/>
          </a:p>
          <a:p>
            <a:r>
              <a:rPr lang="de-DE" dirty="0"/>
              <a:t>(Safe </a:t>
            </a:r>
            <a:r>
              <a:rPr lang="de-DE" dirty="0" err="1"/>
              <a:t>Compute</a:t>
            </a:r>
            <a:r>
              <a:rPr lang="de-DE" dirty="0"/>
              <a:t> </a:t>
            </a:r>
            <a:r>
              <a:rPr lang="de-DE" dirty="0" err="1"/>
              <a:t>Platform</a:t>
            </a:r>
            <a:r>
              <a:rPr lang="de-DE" dirty="0"/>
              <a:t>)</a:t>
            </a:r>
            <a:endParaRPr lang="en-US" dirty="0"/>
          </a:p>
        </p:txBody>
      </p:sp>
      <p:cxnSp>
        <p:nvCxnSpPr>
          <p:cNvPr id="30" name="Straight Arrow Connector 29">
            <a:extLst>
              <a:ext uri="{FF2B5EF4-FFF2-40B4-BE49-F238E27FC236}">
                <a16:creationId xmlns:a16="http://schemas.microsoft.com/office/drawing/2014/main" id="{5E611882-BB20-F14F-8C86-2E6A84E5DEB3}"/>
              </a:ext>
            </a:extLst>
          </p:cNvPr>
          <p:cNvCxnSpPr>
            <a:cxnSpLocks/>
            <a:stCxn id="28" idx="0"/>
          </p:cNvCxnSpPr>
          <p:nvPr/>
        </p:nvCxnSpPr>
        <p:spPr>
          <a:xfrm flipV="1">
            <a:off x="1607238" y="4648107"/>
            <a:ext cx="98469" cy="717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CA9266-AAC1-2288-B704-49CCB8E03BD8}"/>
              </a:ext>
            </a:extLst>
          </p:cNvPr>
          <p:cNvSpPr txBox="1"/>
          <p:nvPr/>
        </p:nvSpPr>
        <p:spPr>
          <a:xfrm>
            <a:off x="6807996" y="5893485"/>
            <a:ext cx="2655407" cy="369332"/>
          </a:xfrm>
          <a:prstGeom prst="rect">
            <a:avLst/>
          </a:prstGeom>
          <a:solidFill>
            <a:schemeClr val="accent1"/>
          </a:solidFill>
        </p:spPr>
        <p:txBody>
          <a:bodyPr wrap="none" rtlCol="0">
            <a:spAutoFit/>
          </a:bodyPr>
          <a:lstStyle/>
          <a:p>
            <a:r>
              <a:rPr lang="de-DE" dirty="0" err="1"/>
              <a:t>SIoTGateway</a:t>
            </a:r>
            <a:r>
              <a:rPr lang="de-DE" dirty="0"/>
              <a:t>, </a:t>
            </a:r>
            <a:r>
              <a:rPr lang="de-DE" dirty="0" err="1"/>
              <a:t>ProSeCA</a:t>
            </a:r>
            <a:endParaRPr lang="en-US" dirty="0"/>
          </a:p>
        </p:txBody>
      </p:sp>
      <p:cxnSp>
        <p:nvCxnSpPr>
          <p:cNvPr id="36" name="Straight Arrow Connector 35">
            <a:extLst>
              <a:ext uri="{FF2B5EF4-FFF2-40B4-BE49-F238E27FC236}">
                <a16:creationId xmlns:a16="http://schemas.microsoft.com/office/drawing/2014/main" id="{6DA06DCA-9C9B-8779-D9A6-71ECADEC178F}"/>
              </a:ext>
            </a:extLst>
          </p:cNvPr>
          <p:cNvCxnSpPr>
            <a:cxnSpLocks/>
            <a:stCxn id="32" idx="0"/>
          </p:cNvCxnSpPr>
          <p:nvPr/>
        </p:nvCxnSpPr>
        <p:spPr>
          <a:xfrm flipH="1" flipV="1">
            <a:off x="6807996" y="5500502"/>
            <a:ext cx="1327704" cy="392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B795D0A-2D28-4B80-8B87-1C509D2980EC}"/>
              </a:ext>
            </a:extLst>
          </p:cNvPr>
          <p:cNvSpPr txBox="1"/>
          <p:nvPr/>
        </p:nvSpPr>
        <p:spPr>
          <a:xfrm>
            <a:off x="9563682" y="5087206"/>
            <a:ext cx="1415772" cy="369332"/>
          </a:xfrm>
          <a:prstGeom prst="rect">
            <a:avLst/>
          </a:prstGeom>
          <a:solidFill>
            <a:schemeClr val="accent1"/>
          </a:solidFill>
        </p:spPr>
        <p:txBody>
          <a:bodyPr wrap="none" rtlCol="0">
            <a:spAutoFit/>
          </a:bodyPr>
          <a:lstStyle/>
          <a:p>
            <a:r>
              <a:rPr lang="de-DE" dirty="0" err="1"/>
              <a:t>LoliPop</a:t>
            </a:r>
            <a:r>
              <a:rPr lang="de-DE" dirty="0"/>
              <a:t>-IOT</a:t>
            </a:r>
            <a:endParaRPr lang="en-US" dirty="0"/>
          </a:p>
        </p:txBody>
      </p:sp>
      <p:cxnSp>
        <p:nvCxnSpPr>
          <p:cNvPr id="46" name="Straight Arrow Connector 45">
            <a:extLst>
              <a:ext uri="{FF2B5EF4-FFF2-40B4-BE49-F238E27FC236}">
                <a16:creationId xmlns:a16="http://schemas.microsoft.com/office/drawing/2014/main" id="{A63B891E-DC6D-3A4C-C736-1792EF3F517F}"/>
              </a:ext>
            </a:extLst>
          </p:cNvPr>
          <p:cNvCxnSpPr>
            <a:stCxn id="43" idx="1"/>
            <a:endCxn id="23" idx="3"/>
          </p:cNvCxnSpPr>
          <p:nvPr/>
        </p:nvCxnSpPr>
        <p:spPr>
          <a:xfrm flipH="1" flipV="1">
            <a:off x="9319741" y="5166202"/>
            <a:ext cx="243941" cy="10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F52ECA2-1155-DDE2-6176-9DAF719900BE}"/>
              </a:ext>
            </a:extLst>
          </p:cNvPr>
          <p:cNvPicPr>
            <a:picLocks noChangeAspect="1"/>
          </p:cNvPicPr>
          <p:nvPr/>
        </p:nvPicPr>
        <p:blipFill>
          <a:blip r:embed="rId11"/>
          <a:stretch>
            <a:fillRect/>
          </a:stretch>
        </p:blipFill>
        <p:spPr>
          <a:xfrm>
            <a:off x="10524113" y="2063880"/>
            <a:ext cx="1504950" cy="971550"/>
          </a:xfrm>
          <a:prstGeom prst="rect">
            <a:avLst/>
          </a:prstGeom>
        </p:spPr>
      </p:pic>
      <p:cxnSp>
        <p:nvCxnSpPr>
          <p:cNvPr id="35" name="Gerade Verbindung mit Pfeil 36">
            <a:extLst>
              <a:ext uri="{FF2B5EF4-FFF2-40B4-BE49-F238E27FC236}">
                <a16:creationId xmlns:a16="http://schemas.microsoft.com/office/drawing/2014/main" id="{0814DD84-93EF-7463-7C55-CF535F470FB6}"/>
              </a:ext>
            </a:extLst>
          </p:cNvPr>
          <p:cNvCxnSpPr>
            <a:cxnSpLocks/>
            <a:stCxn id="15" idx="1"/>
          </p:cNvCxnSpPr>
          <p:nvPr/>
        </p:nvCxnSpPr>
        <p:spPr>
          <a:xfrm flipH="1">
            <a:off x="7483922" y="2549655"/>
            <a:ext cx="3040191" cy="824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8C0EB34E-2EBB-1725-E92B-C2358737459B}"/>
              </a:ext>
            </a:extLst>
          </p:cNvPr>
          <p:cNvCxnSpPr>
            <a:cxnSpLocks/>
          </p:cNvCxnSpPr>
          <p:nvPr/>
        </p:nvCxnSpPr>
        <p:spPr>
          <a:xfrm>
            <a:off x="8172783" y="1025929"/>
            <a:ext cx="2351330" cy="1371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E5CDD2-7F72-07F2-390C-FB1C748C3994}"/>
              </a:ext>
            </a:extLst>
          </p:cNvPr>
          <p:cNvCxnSpPr>
            <a:cxnSpLocks/>
          </p:cNvCxnSpPr>
          <p:nvPr/>
        </p:nvCxnSpPr>
        <p:spPr>
          <a:xfrm flipH="1">
            <a:off x="6868730" y="5365979"/>
            <a:ext cx="2573956" cy="123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8FCB8A2-19F4-A258-18E6-73E1898FBF61}"/>
              </a:ext>
            </a:extLst>
          </p:cNvPr>
          <p:cNvCxnSpPr>
            <a:cxnSpLocks/>
            <a:stCxn id="32" idx="1"/>
          </p:cNvCxnSpPr>
          <p:nvPr/>
        </p:nvCxnSpPr>
        <p:spPr>
          <a:xfrm flipH="1" flipV="1">
            <a:off x="4014486" y="5669609"/>
            <a:ext cx="2793510" cy="408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D0A9404-A9EB-B9F7-481C-720BAD6FE196}"/>
              </a:ext>
            </a:extLst>
          </p:cNvPr>
          <p:cNvCxnSpPr>
            <a:cxnSpLocks/>
          </p:cNvCxnSpPr>
          <p:nvPr/>
        </p:nvCxnSpPr>
        <p:spPr>
          <a:xfrm>
            <a:off x="8135699" y="1045124"/>
            <a:ext cx="1356712" cy="274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AE6BD4B-4C81-55BE-9629-A6C37FB868BF}"/>
              </a:ext>
            </a:extLst>
          </p:cNvPr>
          <p:cNvCxnSpPr>
            <a:cxnSpLocks/>
          </p:cNvCxnSpPr>
          <p:nvPr/>
        </p:nvCxnSpPr>
        <p:spPr>
          <a:xfrm flipH="1">
            <a:off x="5614425" y="1025929"/>
            <a:ext cx="277417" cy="4061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06A4039-620D-248B-330C-3CFCE7DF7E7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93944" y="401172"/>
            <a:ext cx="3738243" cy="1581452"/>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2B539A7A-F5A8-689E-B3A6-BAC9389DB7CB}"/>
              </a:ext>
            </a:extLst>
          </p:cNvPr>
          <p:cNvSpPr txBox="1"/>
          <p:nvPr/>
        </p:nvSpPr>
        <p:spPr>
          <a:xfrm>
            <a:off x="2542592" y="1669315"/>
            <a:ext cx="1479753" cy="369332"/>
          </a:xfrm>
          <a:prstGeom prst="rect">
            <a:avLst/>
          </a:prstGeom>
          <a:noFill/>
        </p:spPr>
        <p:txBody>
          <a:bodyPr wrap="square">
            <a:spAutoFit/>
          </a:bodyPr>
          <a:lstStyle/>
          <a:p>
            <a:r>
              <a:rPr lang="de-DE" b="1" dirty="0">
                <a:solidFill>
                  <a:srgbClr val="8BB8E1"/>
                </a:solidFill>
              </a:rPr>
              <a:t>Automotive</a:t>
            </a:r>
            <a:endParaRPr lang="en-US" b="1" dirty="0">
              <a:solidFill>
                <a:srgbClr val="8BB8E1"/>
              </a:solidFill>
            </a:endParaRPr>
          </a:p>
        </p:txBody>
      </p:sp>
    </p:spTree>
    <p:extLst>
      <p:ext uri="{BB962C8B-B14F-4D97-AF65-F5344CB8AC3E}">
        <p14:creationId xmlns:p14="http://schemas.microsoft.com/office/powerpoint/2010/main" val="374610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897E2-89D2-4025-F8A8-4786FA988C27}"/>
              </a:ext>
            </a:extLst>
          </p:cNvPr>
          <p:cNvSpPr/>
          <p:nvPr/>
        </p:nvSpPr>
        <p:spPr>
          <a:xfrm>
            <a:off x="0" y="0"/>
            <a:ext cx="12192000"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27296E-752C-32A9-0E2F-4618D4896ACD}"/>
              </a:ext>
            </a:extLst>
          </p:cNvPr>
          <p:cNvSpPr>
            <a:spLocks noGrp="1"/>
          </p:cNvSpPr>
          <p:nvPr>
            <p:ph type="sldNum" sz="quarter" idx="4"/>
          </p:nvPr>
        </p:nvSpPr>
        <p:spPr/>
        <p:txBody>
          <a:bodyPr/>
          <a:lstStyle/>
          <a:p>
            <a:fld id="{F9FCB281-5979-4F37-9D32-953D0EC99A6B}" type="slidenum">
              <a:rPr lang="en-GB" smtClean="0"/>
              <a:pPr/>
              <a:t>9</a:t>
            </a:fld>
            <a:endParaRPr lang="en-GB" dirty="0"/>
          </a:p>
        </p:txBody>
      </p:sp>
      <p:sp>
        <p:nvSpPr>
          <p:cNvPr id="5" name="Text Placeholder 4">
            <a:extLst>
              <a:ext uri="{FF2B5EF4-FFF2-40B4-BE49-F238E27FC236}">
                <a16:creationId xmlns:a16="http://schemas.microsoft.com/office/drawing/2014/main" id="{0FA86D97-C367-16F6-E0FC-5302E5ADF9BC}"/>
              </a:ext>
            </a:extLst>
          </p:cNvPr>
          <p:cNvSpPr>
            <a:spLocks noGrp="1"/>
          </p:cNvSpPr>
          <p:nvPr>
            <p:ph type="body" sz="quarter" idx="10"/>
          </p:nvPr>
        </p:nvSpPr>
        <p:spPr>
          <a:xfrm>
            <a:off x="1828829" y="2776708"/>
            <a:ext cx="8181546" cy="1369989"/>
          </a:xfrm>
        </p:spPr>
        <p:txBody>
          <a:bodyPr>
            <a:normAutofit/>
          </a:bodyPr>
          <a:lstStyle/>
          <a:p>
            <a:pPr marL="0" indent="0" algn="ctr">
              <a:buNone/>
            </a:pPr>
            <a:r>
              <a:rPr lang="en-US" sz="6600" b="1" dirty="0">
                <a:solidFill>
                  <a:schemeClr val="bg1">
                    <a:lumMod val="95000"/>
                  </a:schemeClr>
                </a:solidFill>
              </a:rPr>
              <a:t>PikeOS</a:t>
            </a:r>
          </a:p>
          <a:p>
            <a:pPr marL="0" indent="0" algn="ctr">
              <a:buNone/>
            </a:pPr>
            <a:endParaRPr lang="en-US" sz="6600" b="1" dirty="0">
              <a:solidFill>
                <a:schemeClr val="bg1">
                  <a:lumMod val="95000"/>
                </a:schemeClr>
              </a:solidFill>
            </a:endParaRPr>
          </a:p>
        </p:txBody>
      </p:sp>
    </p:spTree>
    <p:extLst>
      <p:ext uri="{BB962C8B-B14F-4D97-AF65-F5344CB8AC3E}">
        <p14:creationId xmlns:p14="http://schemas.microsoft.com/office/powerpoint/2010/main" val="812985950"/>
      </p:ext>
    </p:extLst>
  </p:cSld>
  <p:clrMapOvr>
    <a:masterClrMapping/>
  </p:clrMapOvr>
</p:sld>
</file>

<file path=ppt/theme/theme1.xml><?xml version="1.0" encoding="utf-8"?>
<a:theme xmlns:a="http://schemas.openxmlformats.org/drawingml/2006/main" name="SYSG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42A5EC25-1460-477C-B914-D8559349CA2A}" vid="{F8BC1871-32A0-4B84-B4F3-AB744828F8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00017-9001-SYSGO_Presentation_Template</Template>
  <TotalTime>530</TotalTime>
  <Words>2855</Words>
  <Application>Microsoft Office PowerPoint</Application>
  <PresentationFormat>Widescreen</PresentationFormat>
  <Paragraphs>469</Paragraphs>
  <Slides>37</Slides>
  <Notes>11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-apple-system</vt:lpstr>
      <vt:lpstr>Arial</vt:lpstr>
      <vt:lpstr>BundesSans Office</vt:lpstr>
      <vt:lpstr>Calibri</vt:lpstr>
      <vt:lpstr>Lato</vt:lpstr>
      <vt:lpstr>Poppins</vt:lpstr>
      <vt:lpstr>Source Sans Pro</vt:lpstr>
      <vt:lpstr>Source Sans Pro Black</vt:lpstr>
      <vt:lpstr>Symbol</vt:lpstr>
      <vt:lpstr>Trebuchet MS</vt:lpstr>
      <vt:lpstr>Wingdings</vt:lpstr>
      <vt:lpstr>SYSGO Office</vt:lpstr>
      <vt:lpstr>RT-Cloud 2024 Dr. George Violettas, July 2024 </vt:lpstr>
      <vt:lpstr>PowerPoint Presentation</vt:lpstr>
      <vt:lpstr>Presentation Abstract</vt:lpstr>
      <vt:lpstr>TOPICS</vt:lpstr>
      <vt:lpstr>PowerPoint Presentation</vt:lpstr>
      <vt:lpstr>Developing locally Acting globally</vt:lpstr>
      <vt:lpstr>Embedded Performance For Critical Systems</vt:lpstr>
      <vt:lpstr>Research &amp; Technology Department</vt:lpstr>
      <vt:lpstr>PowerPoint Presentation</vt:lpstr>
      <vt:lpstr>Separation kernel fundamental concept</vt:lpstr>
      <vt:lpstr>Multiple Independent Levels of Security (MILS) High-Assurance Security Architecture at OS Level</vt:lpstr>
      <vt:lpstr>single product / multiple features</vt:lpstr>
      <vt:lpstr>Time partitioning scheduling of mixed-critical applications</vt:lpstr>
      <vt:lpstr>PowerPoint Presentation</vt:lpstr>
      <vt:lpstr>SIL4 CLOUD</vt:lpstr>
      <vt:lpstr>SIL4 CLOUD research report (14-Sep-2022)   </vt:lpstr>
      <vt:lpstr>Sil4cloud relevant standards</vt:lpstr>
      <vt:lpstr>Deployment example</vt:lpstr>
      <vt:lpstr>OCORA PI API</vt:lpstr>
      <vt:lpstr>data Flow Distribution</vt:lpstr>
      <vt:lpstr>PowerPoint Presentation</vt:lpstr>
      <vt:lpstr>Non-Safety critical vs safe communication</vt:lpstr>
      <vt:lpstr>PowerPoint Presentation</vt:lpstr>
      <vt:lpstr>PowerPoint Presentation</vt:lpstr>
      <vt:lpstr>PowerPoint Presentation</vt:lpstr>
      <vt:lpstr>PowerPoint Presentation</vt:lpstr>
      <vt:lpstr>PowerPoint Presentation</vt:lpstr>
      <vt:lpstr>PowerPoint Presentation</vt:lpstr>
      <vt:lpstr>LOLIPOP-IOT UC7&amp;9: Introduction</vt:lpstr>
      <vt:lpstr>PowerPoint Presentation</vt:lpstr>
      <vt:lpstr>Lolipop IoT UC7&amp;9: WORK IN PROGRESS</vt:lpstr>
      <vt:lpstr>PowerPoint Presentation</vt:lpstr>
      <vt:lpstr>PowerPoint Presentation</vt:lpstr>
      <vt:lpstr>PowerPoint Presentation</vt:lpstr>
      <vt:lpstr>Safe Secure Smart Cloud Gateway QUESTIONS (1)</vt:lpstr>
      <vt:lpstr>Safe Secure Smart Cloud Gateway QUESTIONS (2)</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Innovations For a safe &amp; Secure connected future</dc:title>
  <dc:creator>Harald Utz</dc:creator>
  <cp:lastModifiedBy>George Violettas</cp:lastModifiedBy>
  <cp:revision>133</cp:revision>
  <cp:lastPrinted>2019-03-11T15:26:42Z</cp:lastPrinted>
  <dcterms:created xsi:type="dcterms:W3CDTF">2021-09-08T12:17:55Z</dcterms:created>
  <dcterms:modified xsi:type="dcterms:W3CDTF">2024-07-10T10:44:45Z</dcterms:modified>
</cp:coreProperties>
</file>